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0" r:id="rId17"/>
    <p:sldId id="271" r:id="rId18"/>
    <p:sldId id="268" r:id="rId19"/>
    <p:sldId id="272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BA24583-8F05-4CAC-8E0B-3BFB383E2670}" type="datetimeFigureOut">
              <a:rPr lang="sr-Latn-CS" smtClean="0"/>
              <a:pPr/>
              <a:t>23.12.2009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BA3BD9-FE30-4CE2-9EF9-7A5EA935BA2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103422" cy="4357718"/>
          </a:xfrm>
        </p:spPr>
        <p:txBody>
          <a:bodyPr>
            <a:normAutofit/>
          </a:bodyPr>
          <a:lstStyle/>
          <a:p>
            <a:pPr algn="ctr"/>
            <a:r>
              <a:rPr lang="hr-HR" sz="10000" dirty="0" smtClean="0"/>
              <a:t>PITAGORIN POUČAK </a:t>
            </a:r>
            <a:r>
              <a:rPr lang="hr-HR" sz="6000" dirty="0" smtClean="0"/>
              <a:t/>
            </a:r>
            <a:br>
              <a:rPr lang="hr-HR" sz="6000" dirty="0" smtClean="0"/>
            </a:br>
            <a:r>
              <a:rPr lang="hr-HR" sz="6000" dirty="0" smtClean="0"/>
              <a:t>NA TERENU</a:t>
            </a:r>
            <a:endParaRPr lang="hr-HR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5500702"/>
            <a:ext cx="5857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 smtClean="0"/>
              <a:t>MENTOR:   prof. Frane Pavičić</a:t>
            </a:r>
            <a:endParaRPr lang="hr-HR" sz="2200" dirty="0"/>
          </a:p>
        </p:txBody>
      </p:sp>
    </p:spTree>
  </p:cSld>
  <p:clrMapOvr>
    <a:masterClrMapping/>
  </p:clrMapOvr>
  <p:transition advTm="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pPr marL="578358" indent="-514350">
              <a:buNone/>
            </a:pPr>
            <a:r>
              <a:rPr lang="hr-HR" sz="4000" dirty="0" smtClean="0"/>
              <a:t>2.     </a:t>
            </a:r>
          </a:p>
          <a:p>
            <a:pPr marL="578358" indent="-514350" algn="ctr">
              <a:buNone/>
            </a:pPr>
            <a:r>
              <a:rPr lang="hr-HR" sz="2800" dirty="0" smtClean="0"/>
              <a:t>Izračunali smo duljinu dijagonale</a:t>
            </a:r>
          </a:p>
          <a:p>
            <a:pPr marL="806958" indent="-742950" algn="ctr">
              <a:buNone/>
            </a:pPr>
            <a:r>
              <a:rPr lang="hr-HR" sz="2800" dirty="0" smtClean="0"/>
              <a:t> </a:t>
            </a:r>
          </a:p>
          <a:p>
            <a:pPr marL="806958" indent="-742950" algn="ctr">
              <a:buNone/>
            </a:pPr>
            <a:endParaRPr lang="hr-HR" sz="2800" dirty="0" smtClean="0"/>
          </a:p>
          <a:p>
            <a:pPr marL="806958" indent="-742950" algn="ctr">
              <a:buNone/>
            </a:pPr>
            <a:r>
              <a:rPr lang="hr-HR" sz="2800" dirty="0" smtClean="0"/>
              <a:t>c² = a² + b²</a:t>
            </a:r>
          </a:p>
          <a:p>
            <a:pPr marL="806958" indent="-742950" algn="ctr">
              <a:buNone/>
            </a:pPr>
            <a:r>
              <a:rPr lang="hr-HR" sz="2800" dirty="0" smtClean="0"/>
              <a:t>c² = 7² + 5²</a:t>
            </a:r>
          </a:p>
          <a:p>
            <a:pPr marL="806958" indent="-742950" algn="ctr">
              <a:buNone/>
            </a:pPr>
            <a:r>
              <a:rPr lang="hr-HR" sz="2800" dirty="0" smtClean="0"/>
              <a:t>c²= 49 + 25</a:t>
            </a:r>
          </a:p>
          <a:p>
            <a:pPr marL="806958" indent="-742950" algn="ctr">
              <a:buNone/>
            </a:pPr>
            <a:r>
              <a:rPr lang="hr-HR" sz="2800" dirty="0" smtClean="0"/>
              <a:t>c² = 74</a:t>
            </a:r>
          </a:p>
          <a:p>
            <a:pPr marL="806958" indent="-742950" algn="ctr">
              <a:buNone/>
            </a:pPr>
            <a:r>
              <a:rPr lang="hr-HR" sz="2800" dirty="0" smtClean="0"/>
              <a:t>c = √74</a:t>
            </a:r>
          </a:p>
          <a:p>
            <a:pPr marL="806958" indent="-742950" algn="ctr">
              <a:buNone/>
            </a:pPr>
            <a:r>
              <a:rPr lang="hr-HR" sz="2800" dirty="0" smtClean="0"/>
              <a:t>c = 8.60 m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advTm="13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/>
              <a:t>3.   </a:t>
            </a:r>
          </a:p>
          <a:p>
            <a:pPr algn="ctr">
              <a:buNone/>
            </a:pPr>
            <a:r>
              <a:rPr lang="hr-HR" sz="3200" dirty="0" smtClean="0"/>
              <a:t>Sa dijagonalom i stranicom od</a:t>
            </a:r>
          </a:p>
          <a:p>
            <a:pPr algn="ctr">
              <a:buNone/>
            </a:pPr>
            <a:r>
              <a:rPr lang="hr-HR" sz="3200" dirty="0" smtClean="0"/>
              <a:t>5 m smo išli do mjesta gdje se spajaju.</a:t>
            </a:r>
          </a:p>
          <a:p>
            <a:pPr algn="ctr">
              <a:buNone/>
            </a:pPr>
            <a:r>
              <a:rPr lang="hr-HR" sz="3200" dirty="0" smtClean="0"/>
              <a:t>Na tom mjestu smo zabili kolac.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0034" y="3429000"/>
            <a:ext cx="4143404" cy="2574027"/>
            <a:chOff x="3500430" y="3286124"/>
            <a:chExt cx="4143404" cy="257402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500430" y="5429264"/>
              <a:ext cx="34290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5857884" y="4357694"/>
              <a:ext cx="21431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500430" y="3286124"/>
              <a:ext cx="3429024" cy="2143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929190" y="5429264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7 m</a:t>
              </a:r>
              <a:endParaRPr lang="hr-HR" sz="2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9454" y="4214818"/>
              <a:ext cx="714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5 m</a:t>
              </a:r>
              <a:endParaRPr lang="hr-HR" sz="2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4810" y="4000504"/>
              <a:ext cx="10001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8.6 m</a:t>
              </a:r>
              <a:endParaRPr lang="hr-HR" sz="2200" dirty="0"/>
            </a:p>
          </p:txBody>
        </p:sp>
      </p:grpSp>
      <p:pic>
        <p:nvPicPr>
          <p:cNvPr id="12" name="Picture 11" descr="PB301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214686"/>
            <a:ext cx="4076426" cy="3057320"/>
          </a:xfrm>
          <a:prstGeom prst="rect">
            <a:avLst/>
          </a:prstGeom>
        </p:spPr>
      </p:pic>
    </p:spTree>
  </p:cSld>
  <p:clrMapOvr>
    <a:masterClrMapping/>
  </p:clrMapOvr>
  <p:transition advTm="15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/>
              <a:t>4.  </a:t>
            </a:r>
          </a:p>
          <a:p>
            <a:pPr algn="ctr">
              <a:buNone/>
            </a:pPr>
            <a:r>
              <a:rPr lang="hr-HR" sz="4000" dirty="0" smtClean="0"/>
              <a:t> </a:t>
            </a:r>
            <a:r>
              <a:rPr lang="hr-HR" sz="3200" dirty="0" smtClean="0"/>
              <a:t>Uzeli smo špage od 7 i 5 m.</a:t>
            </a:r>
          </a:p>
          <a:p>
            <a:pPr algn="ctr">
              <a:buNone/>
            </a:pPr>
            <a:r>
              <a:rPr lang="hr-HR" sz="3200" dirty="0" smtClean="0"/>
              <a:t>Išli smo do mjesta gdje se spajaju</a:t>
            </a:r>
          </a:p>
          <a:p>
            <a:pPr algn="ctr">
              <a:buNone/>
            </a:pPr>
            <a:r>
              <a:rPr lang="hr-HR" sz="3200" dirty="0" smtClean="0"/>
              <a:t>i zabili smo kolac na tom mjestu.</a:t>
            </a:r>
          </a:p>
          <a:p>
            <a:pPr algn="ctr">
              <a:buNone/>
            </a:pPr>
            <a:r>
              <a:rPr lang="hr-HR" sz="3200" dirty="0" smtClean="0"/>
              <a:t>  </a:t>
            </a:r>
            <a:endParaRPr lang="hr-HR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85984" y="3214686"/>
            <a:ext cx="4857784" cy="3002655"/>
            <a:chOff x="2285984" y="3214686"/>
            <a:chExt cx="4857784" cy="3002655"/>
          </a:xfrm>
        </p:grpSpPr>
        <p:grpSp>
          <p:nvGrpSpPr>
            <p:cNvPr id="4" name="Group 3"/>
            <p:cNvGrpSpPr/>
            <p:nvPr/>
          </p:nvGrpSpPr>
          <p:grpSpPr>
            <a:xfrm>
              <a:off x="3000364" y="3643314"/>
              <a:ext cx="4143404" cy="2574027"/>
              <a:chOff x="3500430" y="3286124"/>
              <a:chExt cx="4143404" cy="257402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500430" y="5429264"/>
                <a:ext cx="342902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5857884" y="4357694"/>
                <a:ext cx="214314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3500430" y="3286124"/>
                <a:ext cx="3429024" cy="21431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929190" y="5429264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200" dirty="0" smtClean="0"/>
                  <a:t>7 m</a:t>
                </a:r>
                <a:endParaRPr lang="hr-HR" sz="2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29454" y="4214818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200" dirty="0" smtClean="0"/>
                  <a:t>5 m</a:t>
                </a:r>
                <a:endParaRPr lang="hr-HR" sz="2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14810" y="4000504"/>
                <a:ext cx="10001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200" dirty="0" smtClean="0"/>
                  <a:t>8.6 m</a:t>
                </a:r>
                <a:endParaRPr lang="hr-HR" sz="2200" dirty="0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rot="5400000" flipH="1" flipV="1">
              <a:off x="1928794" y="4714884"/>
              <a:ext cx="21431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3000364" y="3643314"/>
              <a:ext cx="34290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85984" y="4429132"/>
              <a:ext cx="714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5 m</a:t>
              </a:r>
              <a:endParaRPr lang="hr-HR" sz="2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6248" y="321468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7 m</a:t>
              </a:r>
              <a:endParaRPr lang="hr-HR" sz="2200" dirty="0"/>
            </a:p>
          </p:txBody>
        </p:sp>
      </p:grpSp>
    </p:spTree>
  </p:cSld>
  <p:clrMapOvr>
    <a:masterClrMapping/>
  </p:clrMapOvr>
  <p:transition advTm="10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883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/>
              <a:t>5.</a:t>
            </a:r>
            <a:r>
              <a:rPr lang="hr-HR" sz="3200" dirty="0" smtClean="0"/>
              <a:t> Da bismo bili sigurni da nam je dobro ispalo morali smo provjeriti drugom dijagonalom.</a:t>
            </a:r>
            <a:r>
              <a:rPr lang="hr-HR" sz="4000" dirty="0" smtClean="0"/>
              <a:t> </a:t>
            </a:r>
            <a:r>
              <a:rPr lang="hr-HR" sz="3200" dirty="0" smtClean="0"/>
              <a:t>Izmjerili smo 8.6 m špage i napravili dijagonalu koja je bila točno duga koliko je trebala. </a:t>
            </a:r>
          </a:p>
          <a:p>
            <a:pPr algn="ctr">
              <a:buNone/>
            </a:pPr>
            <a:r>
              <a:rPr lang="hr-HR" sz="3200" dirty="0" smtClean="0"/>
              <a:t>USPJEŠNO SMO OBAVILI ZADATAK!!!</a:t>
            </a:r>
          </a:p>
          <a:p>
            <a:pPr algn="ctr">
              <a:buNone/>
            </a:pPr>
            <a:endParaRPr lang="hr-HR" sz="3200" dirty="0" smtClean="0"/>
          </a:p>
          <a:p>
            <a:pPr algn="ctr">
              <a:buNone/>
            </a:pPr>
            <a:r>
              <a:rPr lang="hr-HR" sz="4000" dirty="0" smtClean="0"/>
              <a:t> </a:t>
            </a:r>
            <a:endParaRPr lang="hr-HR" sz="32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2428860" y="3929066"/>
            <a:ext cx="4857784" cy="2928934"/>
            <a:chOff x="2428860" y="3929066"/>
            <a:chExt cx="4857784" cy="2928934"/>
          </a:xfrm>
        </p:grpSpPr>
        <p:sp>
          <p:nvSpPr>
            <p:cNvPr id="13" name="TextBox 12"/>
            <p:cNvSpPr txBox="1"/>
            <p:nvPr/>
          </p:nvSpPr>
          <p:spPr>
            <a:xfrm>
              <a:off x="4500562" y="6427113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7 m</a:t>
              </a:r>
              <a:endParaRPr lang="hr-HR" sz="2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29124" y="392906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7 m</a:t>
              </a:r>
              <a:endParaRPr lang="hr-HR" sz="2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143240" y="6500834"/>
              <a:ext cx="34290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500694" y="5429264"/>
              <a:ext cx="21431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143240" y="4357694"/>
              <a:ext cx="3429024" cy="2143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72264" y="5286388"/>
              <a:ext cx="714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5 m</a:t>
              </a:r>
              <a:endParaRPr lang="hr-HR" sz="2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6116" y="5574423"/>
              <a:ext cx="10001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8.6 m</a:t>
              </a:r>
              <a:endParaRPr lang="hr-HR" sz="2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2071670" y="5429264"/>
              <a:ext cx="21431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3143240" y="4357694"/>
              <a:ext cx="34290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428860" y="5143512"/>
              <a:ext cx="714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5 m</a:t>
              </a:r>
              <a:endParaRPr lang="hr-HR" sz="22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143240" y="4359977"/>
              <a:ext cx="3429024" cy="2143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286380" y="5360109"/>
              <a:ext cx="10001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200" dirty="0" smtClean="0"/>
                <a:t>8.6 m</a:t>
              </a:r>
              <a:endParaRPr lang="hr-HR" sz="2200" dirty="0"/>
            </a:p>
          </p:txBody>
        </p:sp>
      </p:grpSp>
    </p:spTree>
  </p:cSld>
  <p:clrMapOvr>
    <a:masterClrMapping/>
  </p:clrMapOvr>
  <p:transition advTm="15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/>
          </a:bodyPr>
          <a:lstStyle/>
          <a:p>
            <a:pPr marL="806958" indent="-742950">
              <a:buNone/>
            </a:pPr>
            <a:r>
              <a:rPr lang="hr-HR" sz="4000" dirty="0" smtClean="0"/>
              <a:t>6.                ZAKLJUČAK</a:t>
            </a:r>
          </a:p>
          <a:p>
            <a:pPr marL="806958" indent="-742950">
              <a:buNone/>
            </a:pPr>
            <a:endParaRPr lang="hr-HR" sz="3600" dirty="0" smtClean="0"/>
          </a:p>
          <a:p>
            <a:pPr marL="806958" indent="-742950" algn="ctr">
              <a:buNone/>
            </a:pPr>
            <a:r>
              <a:rPr lang="hr-HR" sz="3600" dirty="0" smtClean="0"/>
              <a:t>Pomoću </a:t>
            </a:r>
            <a:r>
              <a:rPr lang="hr-HR" sz="3600" dirty="0" smtClean="0"/>
              <a:t>Pitagorinog </a:t>
            </a:r>
            <a:r>
              <a:rPr lang="hr-HR" sz="3600" dirty="0" smtClean="0"/>
              <a:t>poučka možemo napraviti pravi kut </a:t>
            </a:r>
          </a:p>
          <a:p>
            <a:pPr marL="806958" indent="-742950" algn="ctr">
              <a:buNone/>
            </a:pPr>
            <a:endParaRPr lang="hr-HR" sz="3600" dirty="0" smtClean="0"/>
          </a:p>
          <a:p>
            <a:pPr marL="806958" indent="-742950" algn="ctr">
              <a:buNone/>
            </a:pPr>
            <a:r>
              <a:rPr lang="hr-HR" sz="3600" dirty="0" smtClean="0"/>
              <a:t>BRZO I EFIKASNO</a:t>
            </a:r>
          </a:p>
          <a:p>
            <a:pPr marL="806958" indent="-742950" algn="ctr">
              <a:buNone/>
            </a:pPr>
            <a:r>
              <a:rPr lang="hr-HR" sz="3600" dirty="0" smtClean="0"/>
              <a:t>BEZ SPRAVA</a:t>
            </a:r>
            <a:endParaRPr lang="hr-HR" sz="3600" dirty="0"/>
          </a:p>
        </p:txBody>
      </p:sp>
    </p:spTree>
  </p:cSld>
  <p:clrMapOvr>
    <a:masterClrMapping/>
  </p:clrMapOvr>
  <p:transition advTm="117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600" dirty="0" smtClean="0"/>
              <a:t>SLIKE</a:t>
            </a:r>
            <a:endParaRPr lang="hr-HR" sz="5600" dirty="0"/>
          </a:p>
        </p:txBody>
      </p:sp>
      <p:pic>
        <p:nvPicPr>
          <p:cNvPr id="4" name="Content Placeholder 3" descr="PB301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47300">
            <a:off x="714348" y="1571612"/>
            <a:ext cx="4657257" cy="3492942"/>
          </a:xfrm>
        </p:spPr>
      </p:pic>
      <p:pic>
        <p:nvPicPr>
          <p:cNvPr id="5" name="Picture 4" descr="PB301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7429">
            <a:off x="4983668" y="3482802"/>
            <a:ext cx="3814487" cy="2860865"/>
          </a:xfrm>
          <a:prstGeom prst="rect">
            <a:avLst/>
          </a:prstGeom>
        </p:spPr>
      </p:pic>
    </p:spTree>
  </p:cSld>
  <p:clrMapOvr>
    <a:masterClrMapping/>
  </p:clrMapOvr>
  <p:transition advTm="10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B301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49873">
            <a:off x="320955" y="465125"/>
            <a:ext cx="4191002" cy="3143251"/>
          </a:xfrm>
        </p:spPr>
      </p:pic>
      <p:pic>
        <p:nvPicPr>
          <p:cNvPr id="5" name="Picture 4" descr="PB30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1219">
            <a:off x="4670532" y="341942"/>
            <a:ext cx="3966051" cy="2974538"/>
          </a:xfrm>
          <a:prstGeom prst="rect">
            <a:avLst/>
          </a:prstGeom>
        </p:spPr>
      </p:pic>
      <p:pic>
        <p:nvPicPr>
          <p:cNvPr id="6" name="Picture 5" descr="PB301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693523"/>
            <a:ext cx="4219302" cy="3164477"/>
          </a:xfrm>
          <a:prstGeom prst="rect">
            <a:avLst/>
          </a:prstGeom>
        </p:spPr>
      </p:pic>
    </p:spTree>
  </p:cSld>
  <p:clrMapOvr>
    <a:masterClrMapping/>
  </p:clrMapOvr>
  <p:transition advTm="11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B301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23960">
            <a:off x="631345" y="853896"/>
            <a:ext cx="4850878" cy="3638158"/>
          </a:xfrm>
        </p:spPr>
      </p:pic>
      <p:pic>
        <p:nvPicPr>
          <p:cNvPr id="5" name="Picture 4" descr="PB301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8212">
            <a:off x="5031475" y="1089198"/>
            <a:ext cx="3897039" cy="2922779"/>
          </a:xfrm>
          <a:prstGeom prst="rect">
            <a:avLst/>
          </a:prstGeom>
        </p:spPr>
      </p:pic>
      <p:pic>
        <p:nvPicPr>
          <p:cNvPr id="6" name="Picture 5" descr="PB301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93965" y="3912087"/>
            <a:ext cx="3366758" cy="2525069"/>
          </a:xfrm>
          <a:prstGeom prst="rect">
            <a:avLst/>
          </a:prstGeom>
        </p:spPr>
      </p:pic>
    </p:spTree>
  </p:cSld>
  <p:clrMapOvr>
    <a:masterClrMapping/>
  </p:clrMapOvr>
  <p:transition advTm="12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PRIMJENA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None/>
            </a:pPr>
            <a:r>
              <a:rPr lang="hr-HR" dirty="0" smtClean="0"/>
              <a:t>Pitagorin poučak se primjenjuje u građevini </a:t>
            </a:r>
          </a:p>
          <a:p>
            <a:pPr marL="578358" indent="-514350">
              <a:buNone/>
            </a:pPr>
            <a:r>
              <a:rPr lang="hr-HR" dirty="0" smtClean="0"/>
              <a:t>kod npr. temelja za kuću. </a:t>
            </a:r>
          </a:p>
          <a:p>
            <a:pPr marL="578358" indent="-514350">
              <a:buNone/>
            </a:pPr>
            <a:r>
              <a:rPr lang="hr-HR" dirty="0" smtClean="0"/>
              <a:t>S pitagorinim poučkom možemo </a:t>
            </a:r>
          </a:p>
          <a:p>
            <a:pPr marL="578358" indent="-514350">
              <a:buNone/>
            </a:pPr>
            <a:r>
              <a:rPr lang="hr-HR" dirty="0" smtClean="0"/>
              <a:t>iskontrolirati jer je kuća</a:t>
            </a:r>
          </a:p>
          <a:p>
            <a:pPr marL="578358" indent="-514350">
              <a:buNone/>
            </a:pPr>
            <a:r>
              <a:rPr lang="hr-HR" dirty="0" smtClean="0"/>
              <a:t>napravljena pod </a:t>
            </a:r>
          </a:p>
          <a:p>
            <a:pPr marL="578358" indent="-514350">
              <a:buNone/>
            </a:pPr>
            <a:r>
              <a:rPr lang="hr-HR" dirty="0" smtClean="0"/>
              <a:t>pravim kutom.</a:t>
            </a:r>
          </a:p>
          <a:p>
            <a:pPr marL="578358" indent="-514350">
              <a:buNone/>
            </a:pPr>
            <a:endParaRPr lang="hr-HR" dirty="0" smtClean="0"/>
          </a:p>
          <a:p>
            <a:pPr marL="578358" indent="-514350">
              <a:buNone/>
            </a:pPr>
            <a:endParaRPr lang="hr-HR" dirty="0" smtClean="0"/>
          </a:p>
          <a:p>
            <a:pPr marL="578358" indent="-514350">
              <a:buNone/>
            </a:pPr>
            <a:endParaRPr lang="hr-HR" dirty="0" smtClean="0"/>
          </a:p>
          <a:p>
            <a:pPr marL="578358" indent="-514350">
              <a:buNone/>
            </a:pPr>
            <a:endParaRPr lang="hr-HR" dirty="0" smtClean="0"/>
          </a:p>
          <a:p>
            <a:pPr marL="578358" indent="-514350">
              <a:buNone/>
            </a:pPr>
            <a:endParaRPr lang="hr-HR" dirty="0" smtClean="0"/>
          </a:p>
        </p:txBody>
      </p:sp>
      <p:pic>
        <p:nvPicPr>
          <p:cNvPr id="4" name="Picture 3" descr="P922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69" y="3571852"/>
            <a:ext cx="4381531" cy="3286148"/>
          </a:xfrm>
          <a:prstGeom prst="rect">
            <a:avLst/>
          </a:prstGeom>
        </p:spPr>
      </p:pic>
    </p:spTree>
  </p:cSld>
  <p:clrMapOvr>
    <a:masterClrMapping/>
  </p:clrMapOvr>
  <p:transition advTm="17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8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85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4000" dirty="0" smtClean="0">
                <a:latin typeface="Monotype Corsiva" pitchFamily="66" charset="0"/>
              </a:rPr>
              <a:t>Prezentaciju izradili:</a:t>
            </a:r>
          </a:p>
          <a:p>
            <a:pPr algn="ctr">
              <a:buNone/>
            </a:pPr>
            <a:endParaRPr lang="hr-HR" sz="50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hr-HR" sz="6000" dirty="0" smtClean="0">
                <a:latin typeface="Monotype Corsiva" pitchFamily="66" charset="0"/>
              </a:rPr>
              <a:t>Martin Pandek</a:t>
            </a:r>
          </a:p>
          <a:p>
            <a:pPr algn="ctr">
              <a:buNone/>
            </a:pPr>
            <a:r>
              <a:rPr lang="hr-HR" sz="6000" dirty="0" smtClean="0">
                <a:latin typeface="Monotype Corsiva" pitchFamily="66" charset="0"/>
              </a:rPr>
              <a:t>Josip Rac</a:t>
            </a:r>
          </a:p>
          <a:p>
            <a:pPr algn="ctr">
              <a:buNone/>
            </a:pPr>
            <a:r>
              <a:rPr lang="hr-HR" sz="6000" dirty="0" smtClean="0">
                <a:latin typeface="Monotype Corsiva" pitchFamily="66" charset="0"/>
              </a:rPr>
              <a:t>Mateo Kemfelja</a:t>
            </a:r>
          </a:p>
          <a:p>
            <a:pPr algn="ctr">
              <a:buNone/>
            </a:pPr>
            <a:r>
              <a:rPr lang="hr-HR" sz="6000" dirty="0" smtClean="0">
                <a:latin typeface="Monotype Corsiva" pitchFamily="66" charset="0"/>
              </a:rPr>
              <a:t>Kristian Pižir</a:t>
            </a:r>
          </a:p>
          <a:p>
            <a:pPr algn="ctr">
              <a:buNone/>
            </a:pPr>
            <a:endParaRPr lang="hr-HR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5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PITAGORIN POUČAK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3400" i="1" u="sng" dirty="0" smtClean="0">
                <a:solidFill>
                  <a:srgbClr val="00B050"/>
                </a:solidFill>
              </a:rPr>
              <a:t>Zbroj površina kvadrata nad </a:t>
            </a:r>
          </a:p>
          <a:p>
            <a:pPr>
              <a:buNone/>
            </a:pPr>
            <a:r>
              <a:rPr lang="hr-HR" sz="3400" i="1" u="sng" dirty="0" smtClean="0">
                <a:solidFill>
                  <a:srgbClr val="00B050"/>
                </a:solidFill>
              </a:rPr>
              <a:t>katetama jednak je površini kvadrata</a:t>
            </a:r>
          </a:p>
          <a:p>
            <a:pPr>
              <a:buNone/>
            </a:pPr>
            <a:r>
              <a:rPr lang="hr-HR" sz="3400" i="1" u="sng" dirty="0" smtClean="0">
                <a:solidFill>
                  <a:srgbClr val="00B050"/>
                </a:solidFill>
              </a:rPr>
              <a:t>nad hipotenuzama.  </a:t>
            </a:r>
            <a:endParaRPr lang="hr-HR" sz="3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sz="3400" i="1" u="sng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250px-Pythagorea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161799"/>
            <a:ext cx="4643470" cy="3696202"/>
          </a:xfrm>
          <a:prstGeom prst="rect">
            <a:avLst/>
          </a:prstGeom>
        </p:spPr>
      </p:pic>
    </p:spTree>
  </p:cSld>
  <p:clrMapOvr>
    <a:masterClrMapping/>
  </p:clrMapOvr>
  <p:transition advTm="12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8833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U pravokutnom trokutu vrijedi</a:t>
            </a:r>
          </a:p>
          <a:p>
            <a:pPr algn="ctr">
              <a:buNone/>
            </a:pPr>
            <a:endParaRPr lang="hr-HR" sz="6800" u="sng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hr-HR" sz="6800" u="sng" dirty="0" smtClean="0">
                <a:solidFill>
                  <a:srgbClr val="00B050"/>
                </a:solidFill>
              </a:rPr>
              <a:t>c² = a² + b²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C =  duljina hipotenuze</a:t>
            </a:r>
          </a:p>
          <a:p>
            <a:pPr algn="ctr">
              <a:buNone/>
            </a:pPr>
            <a:r>
              <a:rPr lang="hr-HR" dirty="0" smtClean="0"/>
              <a:t>a i b = duljine kateta</a:t>
            </a:r>
            <a:endParaRPr lang="hr-HR" dirty="0"/>
          </a:p>
        </p:txBody>
      </p:sp>
    </p:spTree>
  </p:cSld>
  <p:clrMapOvr>
    <a:masterClrMapping/>
  </p:clrMapOvr>
  <p:transition advTm="140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618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a = 3 cm</a:t>
            </a:r>
          </a:p>
          <a:p>
            <a:pPr>
              <a:buNone/>
            </a:pPr>
            <a:r>
              <a:rPr lang="hr-HR" dirty="0" smtClean="0"/>
              <a:t>b = 4 cm</a:t>
            </a:r>
          </a:p>
          <a:p>
            <a:pPr>
              <a:buNone/>
            </a:pPr>
            <a:r>
              <a:rPr lang="hr-HR" dirty="0" smtClean="0"/>
              <a:t>                             c² = a² + b²</a:t>
            </a:r>
          </a:p>
          <a:p>
            <a:pPr>
              <a:buNone/>
            </a:pPr>
            <a:r>
              <a:rPr lang="hr-HR" dirty="0" smtClean="0"/>
              <a:t>                             c² = 3² + 4²</a:t>
            </a:r>
          </a:p>
          <a:p>
            <a:pPr>
              <a:buNone/>
            </a:pPr>
            <a:r>
              <a:rPr lang="hr-HR" dirty="0" smtClean="0"/>
              <a:t>                             c² = 9 + 16</a:t>
            </a:r>
          </a:p>
          <a:p>
            <a:pPr>
              <a:buNone/>
            </a:pPr>
            <a:r>
              <a:rPr lang="hr-HR" dirty="0" smtClean="0"/>
              <a:t>                             c² = 25</a:t>
            </a:r>
          </a:p>
          <a:p>
            <a:pPr>
              <a:buNone/>
            </a:pPr>
            <a:r>
              <a:rPr lang="hr-HR" dirty="0" smtClean="0"/>
              <a:t>                              c = √25</a:t>
            </a:r>
          </a:p>
          <a:p>
            <a:pPr>
              <a:buNone/>
            </a:pPr>
            <a:r>
              <a:rPr lang="hr-HR" dirty="0" smtClean="0"/>
              <a:t>                              c = 5 cm</a:t>
            </a:r>
          </a:p>
          <a:p>
            <a:pPr algn="ctr">
              <a:buNone/>
            </a:pPr>
            <a:endParaRPr lang="hr-H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15008" y="1142984"/>
            <a:ext cx="2786082" cy="1869530"/>
            <a:chOff x="5715008" y="1142984"/>
            <a:chExt cx="2786082" cy="1869530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5678495" y="1893083"/>
              <a:ext cx="1500992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388" y="2643182"/>
              <a:ext cx="207170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9388" y="1142984"/>
              <a:ext cx="2071702" cy="1500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15008" y="178592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3 cm</a:t>
              </a:r>
              <a:endParaRPr lang="hr-H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29454" y="264318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4 cm</a:t>
              </a:r>
              <a:endParaRPr lang="hr-H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5206" y="150017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5 cm</a:t>
              </a:r>
              <a:endParaRPr lang="hr-HR" dirty="0"/>
            </a:p>
          </p:txBody>
        </p:sp>
      </p:grpSp>
    </p:spTree>
  </p:cSld>
  <p:clrMapOvr>
    <a:masterClrMapping/>
  </p:clrMapOvr>
  <p:transition advTm="141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200" dirty="0" smtClean="0"/>
              <a:t>ZADATAK</a:t>
            </a:r>
            <a:endParaRPr lang="hr-HR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Učitelj nam je zadao naš zadatak. </a:t>
            </a:r>
          </a:p>
          <a:p>
            <a:pPr>
              <a:buNone/>
            </a:pPr>
            <a:r>
              <a:rPr lang="hr-HR" dirty="0" smtClean="0"/>
              <a:t>Moramo konstruirati pravokutnik veličine </a:t>
            </a:r>
          </a:p>
          <a:p>
            <a:pPr>
              <a:buNone/>
            </a:pPr>
            <a:r>
              <a:rPr lang="hr-HR" dirty="0" smtClean="0"/>
              <a:t>5 x 7 m. </a:t>
            </a:r>
            <a:endParaRPr lang="hr-HR" dirty="0"/>
          </a:p>
        </p:txBody>
      </p:sp>
      <p:grpSp>
        <p:nvGrpSpPr>
          <p:cNvPr id="23" name="Group 22"/>
          <p:cNvGrpSpPr/>
          <p:nvPr/>
        </p:nvGrpSpPr>
        <p:grpSpPr>
          <a:xfrm>
            <a:off x="642910" y="3714752"/>
            <a:ext cx="3717158" cy="2359042"/>
            <a:chOff x="3356760" y="3500438"/>
            <a:chExt cx="3717158" cy="235904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57554" y="5857892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2178827" y="4679165"/>
              <a:ext cx="23574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5894397" y="4678371"/>
              <a:ext cx="23574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57554" y="3500438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1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200" dirty="0" smtClean="0"/>
              <a:t>PRIBOR</a:t>
            </a:r>
            <a:endParaRPr lang="hr-HR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hr-HR" dirty="0" smtClean="0"/>
              <a:t>4 kolca        </a:t>
            </a:r>
          </a:p>
          <a:p>
            <a:pPr marL="578358" indent="-514350">
              <a:buFont typeface="+mj-lt"/>
              <a:buAutoNum type="arabicPeriod"/>
            </a:pPr>
            <a:r>
              <a:rPr lang="hr-HR" dirty="0" smtClean="0"/>
              <a:t>Čekić</a:t>
            </a:r>
          </a:p>
          <a:p>
            <a:pPr marL="578358" indent="-514350">
              <a:buFont typeface="+mj-lt"/>
              <a:buAutoNum type="arabicPeriod"/>
            </a:pPr>
            <a:r>
              <a:rPr lang="hr-HR" dirty="0" smtClean="0"/>
              <a:t>Čavli</a:t>
            </a:r>
          </a:p>
          <a:p>
            <a:pPr marL="578358" indent="-514350">
              <a:buFont typeface="+mj-lt"/>
              <a:buAutoNum type="arabicPeriod"/>
            </a:pPr>
            <a:r>
              <a:rPr lang="hr-HR" dirty="0" smtClean="0"/>
              <a:t>Škare</a:t>
            </a:r>
          </a:p>
          <a:p>
            <a:pPr marL="578358" indent="-514350">
              <a:buFont typeface="+mj-lt"/>
              <a:buAutoNum type="arabicPeriod"/>
            </a:pPr>
            <a:r>
              <a:rPr lang="hr-HR" dirty="0" smtClean="0"/>
              <a:t>Špaga</a:t>
            </a:r>
          </a:p>
          <a:p>
            <a:pPr marL="578358" indent="-514350">
              <a:buFont typeface="+mj-lt"/>
              <a:buAutoNum type="arabicPeriod"/>
            </a:pPr>
            <a:r>
              <a:rPr lang="hr-HR" dirty="0" smtClean="0"/>
              <a:t>Metar</a:t>
            </a:r>
          </a:p>
          <a:p>
            <a:pPr marL="578358" indent="-514350">
              <a:buFont typeface="+mj-lt"/>
              <a:buAutoNum type="arabicPeriod"/>
            </a:pPr>
            <a:r>
              <a:rPr lang="hr-HR" dirty="0" smtClean="0"/>
              <a:t>Šk. Pribor</a:t>
            </a:r>
          </a:p>
          <a:p>
            <a:pPr marL="578358" indent="-514350">
              <a:buNone/>
            </a:pPr>
            <a:endParaRPr lang="hr-HR" dirty="0" smtClean="0"/>
          </a:p>
        </p:txBody>
      </p:sp>
      <p:pic>
        <p:nvPicPr>
          <p:cNvPr id="4" name="Picture 3" descr="PB301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45920">
            <a:off x="3348839" y="2073967"/>
            <a:ext cx="5243247" cy="3932435"/>
          </a:xfrm>
          <a:prstGeom prst="rect">
            <a:avLst/>
          </a:prstGeom>
        </p:spPr>
      </p:pic>
    </p:spTree>
  </p:cSld>
  <p:clrMapOvr>
    <a:masterClrMapping/>
  </p:clrMapOvr>
  <p:transition advTm="13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dirty="0" smtClean="0"/>
              <a:t>RJEŠAVANJE ZADATKA</a:t>
            </a:r>
            <a:endParaRPr lang="hr-HR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/>
              <a:t>Budući da pravokutni trokut ima 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4 prava kuta, a </a:t>
            </a:r>
            <a:r>
              <a:rPr lang="hr-HR" sz="3200" dirty="0" smtClean="0"/>
              <a:t>Pitagorin </a:t>
            </a:r>
            <a:r>
              <a:rPr lang="hr-HR" sz="3200" dirty="0" smtClean="0"/>
              <a:t>poučak nam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omogućuje da možemo provjeriti pravi 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kut, primijenit ćemo </a:t>
            </a:r>
            <a:r>
              <a:rPr lang="hr-HR" sz="3200" dirty="0" smtClean="0"/>
              <a:t>Pitagorin </a:t>
            </a:r>
            <a:r>
              <a:rPr lang="hr-HR" sz="3200" dirty="0" smtClean="0"/>
              <a:t>poučak. </a:t>
            </a:r>
            <a:endParaRPr lang="hr-HR" sz="3200" dirty="0"/>
          </a:p>
        </p:txBody>
      </p:sp>
    </p:spTree>
  </p:cSld>
  <p:clrMapOvr>
    <a:masterClrMapping/>
  </p:clrMapOvr>
  <p:transition advTm="15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/>
          </a:bodyPr>
          <a:lstStyle/>
          <a:p>
            <a:pPr marL="578358" indent="-514350">
              <a:buNone/>
            </a:pPr>
            <a:r>
              <a:rPr lang="hr-HR" sz="4000" dirty="0" smtClean="0"/>
              <a:t>1.  </a:t>
            </a:r>
          </a:p>
          <a:p>
            <a:pPr marL="578358" indent="-514350">
              <a:buNone/>
            </a:pPr>
            <a:r>
              <a:rPr lang="hr-HR" sz="4000" dirty="0" smtClean="0"/>
              <a:t>     </a:t>
            </a:r>
            <a:r>
              <a:rPr lang="hr-HR" sz="3200" dirty="0" smtClean="0"/>
              <a:t>Povukli smo stranicu(špagu) </a:t>
            </a:r>
          </a:p>
          <a:p>
            <a:pPr marL="578358" indent="-514350" algn="ctr">
              <a:buNone/>
            </a:pPr>
            <a:r>
              <a:rPr lang="hr-HR" sz="3200" dirty="0" smtClean="0"/>
              <a:t>od 7 metara.</a:t>
            </a:r>
          </a:p>
          <a:p>
            <a:pPr marL="578358" indent="-514350" algn="ctr">
              <a:buNone/>
            </a:pPr>
            <a:r>
              <a:rPr lang="hr-HR" sz="3200" dirty="0" smtClean="0"/>
              <a:t>Na krajevima stranice smo zabili kolce. </a:t>
            </a:r>
          </a:p>
          <a:p>
            <a:pPr marL="578358" indent="-514350">
              <a:buNone/>
            </a:pPr>
            <a:r>
              <a:rPr lang="hr-HR" sz="3200" dirty="0" smtClean="0"/>
              <a:t>      </a:t>
            </a:r>
          </a:p>
          <a:p>
            <a:pPr marL="578358" indent="-514350">
              <a:buNone/>
            </a:pPr>
            <a:endParaRPr lang="hr-HR" sz="3200" dirty="0" smtClean="0"/>
          </a:p>
          <a:p>
            <a:pPr marL="578358" indent="-514350">
              <a:buNone/>
            </a:pPr>
            <a:endParaRPr lang="hr-HR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28860" y="3571876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43306" y="3571876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      7 m</a:t>
            </a:r>
            <a:endParaRPr lang="hr-HR" sz="2200" dirty="0"/>
          </a:p>
        </p:txBody>
      </p:sp>
      <p:pic>
        <p:nvPicPr>
          <p:cNvPr id="7" name="Picture 6" descr="PB301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3429024" cy="2571768"/>
          </a:xfrm>
          <a:prstGeom prst="rect">
            <a:avLst/>
          </a:prstGeom>
        </p:spPr>
      </p:pic>
    </p:spTree>
  </p:cSld>
  <p:clrMapOvr>
    <a:masterClrMapping/>
  </p:clrMapOvr>
  <p:transition advTm="13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177</TotalTime>
  <Words>372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PITAGORIN POUČAK  NA TERENU</vt:lpstr>
      <vt:lpstr>Slide 2</vt:lpstr>
      <vt:lpstr>PITAGORIN POUČAK</vt:lpstr>
      <vt:lpstr>Slide 4</vt:lpstr>
      <vt:lpstr>PRIMJER</vt:lpstr>
      <vt:lpstr>ZADATAK</vt:lpstr>
      <vt:lpstr>PRIBOR</vt:lpstr>
      <vt:lpstr>RJEŠAVANJE ZADATKA</vt:lpstr>
      <vt:lpstr>Slide 9</vt:lpstr>
      <vt:lpstr>Slide 10</vt:lpstr>
      <vt:lpstr>Slide 11</vt:lpstr>
      <vt:lpstr>Slide 12</vt:lpstr>
      <vt:lpstr>Slide 13</vt:lpstr>
      <vt:lpstr>Slide 14</vt:lpstr>
      <vt:lpstr>SLIKE</vt:lpstr>
      <vt:lpstr>Slide 16</vt:lpstr>
      <vt:lpstr>Slide 17</vt:lpstr>
      <vt:lpstr>PRIMJENA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PITAGORIN POUČAK  NA TERENU</dc:title>
  <dc:creator>Martin Pandek</dc:creator>
  <cp:lastModifiedBy>Martin Pandek</cp:lastModifiedBy>
  <cp:revision>21</cp:revision>
  <dcterms:created xsi:type="dcterms:W3CDTF">2009-12-14T13:27:08Z</dcterms:created>
  <dcterms:modified xsi:type="dcterms:W3CDTF">2009-12-23T08:12:49Z</dcterms:modified>
</cp:coreProperties>
</file>