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8" r:id="rId17"/>
    <p:sldId id="273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1FF8C6-5ECA-4DA3-A463-D4EF7AB79DE2}" type="datetimeFigureOut">
              <a:rPr lang="hr-HR" smtClean="0"/>
              <a:pPr/>
              <a:t>28.10.2014.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693CE2-05D0-4976-8EE7-664E460EF5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fso.h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 smtClean="0">
                <a:latin typeface="Arial" pitchFamily="34" charset="0"/>
                <a:cs typeface="Arial" pitchFamily="34" charset="0"/>
              </a:rPr>
              <a:t>MEDIJACIJA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pPr algn="ctr"/>
            <a:r>
              <a:rPr lang="hr-HR" sz="2000" dirty="0" smtClean="0"/>
              <a:t>Snježana Prusec-Kovačić, mag.prim.edu.</a:t>
            </a:r>
          </a:p>
          <a:p>
            <a:pPr algn="ctr"/>
            <a:r>
              <a:rPr lang="hr-HR" sz="2000" dirty="0" smtClean="0"/>
              <a:t>Kašina,  28. listopada 2014.</a:t>
            </a:r>
            <a:endParaRPr lang="hr-HR" sz="2000" dirty="0"/>
          </a:p>
        </p:txBody>
      </p:sp>
      <p:pic>
        <p:nvPicPr>
          <p:cNvPr id="18434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24210"/>
            <a:ext cx="1807080" cy="2049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48680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8.  aktivno sluša - aktivno sluša i pomaže stranama u sukobu da slušaju jedna drugu .  Aktivno slušanje podrazumijeva:</a:t>
            </a:r>
          </a:p>
          <a:p>
            <a:r>
              <a:rPr lang="hr-HR" dirty="0" smtClean="0"/>
              <a:t>             1.Postavljanje pitanja</a:t>
            </a:r>
          </a:p>
          <a:p>
            <a:r>
              <a:rPr lang="hr-HR" dirty="0" smtClean="0"/>
              <a:t>             2. Rezimiranje</a:t>
            </a:r>
          </a:p>
          <a:p>
            <a:r>
              <a:rPr lang="hr-HR" dirty="0" smtClean="0"/>
              <a:t>             3. Reflektiranje</a:t>
            </a:r>
          </a:p>
          <a:p>
            <a:r>
              <a:rPr lang="hr-HR" dirty="0" smtClean="0"/>
              <a:t>             4. Ohrabrivanje</a:t>
            </a:r>
          </a:p>
          <a:p>
            <a:r>
              <a:rPr lang="hr-HR" dirty="0" smtClean="0"/>
              <a:t>             5. Frakcioniranje</a:t>
            </a:r>
          </a:p>
          <a:p>
            <a:r>
              <a:rPr lang="hr-HR" dirty="0" smtClean="0"/>
              <a:t>             6. Parafraziranje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Medijator treba obraćati pažnju i na neverbalne znakove, jer se u njima kriju razni pokazatelji</a:t>
            </a:r>
          </a:p>
          <a:p>
            <a:r>
              <a:rPr lang="hr-HR" dirty="0" smtClean="0"/>
              <a:t>9.  strpljiv</a:t>
            </a:r>
          </a:p>
          <a:p>
            <a:pPr marL="342900" indent="-342900">
              <a:buAutoNum type="arabicPeriod" startAt="10"/>
            </a:pPr>
            <a:r>
              <a:rPr lang="hr-HR" dirty="0" smtClean="0"/>
              <a:t>siguran u sebe - ukoliko medijator djeluje uplašeno i nesigurno, teško da će   ostaviti na druge utisak kako im može pomoći u rješavanju sukoba. </a:t>
            </a:r>
          </a:p>
          <a:p>
            <a:pPr marL="342900" indent="-342900"/>
            <a:r>
              <a:rPr lang="hr-HR" dirty="0" smtClean="0"/>
              <a:t>      Da bismo bili sigurni u ono što radimo, nužno je dobro ovladati </a:t>
            </a:r>
          </a:p>
          <a:p>
            <a:pPr marL="342900" indent="-342900"/>
            <a:r>
              <a:rPr lang="hr-HR" dirty="0" smtClean="0"/>
              <a:t>      zahtjevima tehnika aktivnog slušanja.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7170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60908"/>
            <a:ext cx="1951096" cy="2212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548680"/>
            <a:ext cx="73448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MEDIJACIJA U ŠKOLI</a:t>
            </a:r>
            <a:endParaRPr lang="hr-HR" dirty="0" smtClean="0"/>
          </a:p>
          <a:p>
            <a:r>
              <a:rPr lang="hr-HR" b="1" dirty="0" smtClean="0"/>
              <a:t>Kako rješavamo sukobe u školama?</a:t>
            </a:r>
            <a:endParaRPr lang="hr-HR" dirty="0" smtClean="0"/>
          </a:p>
          <a:p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Različiti sukobi sastavni su dio školskog života.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Tradicionalni pristup u rješavanju sukoba u školi, u današnje vrijeme sve više pokazuje svoje nedostatke. (Prekidaju nastavu, pridonose rastu tenzija, nasilju među učenicima, ali između učenika i nastavnika. )</a:t>
            </a:r>
          </a:p>
          <a:p>
            <a:endParaRPr lang="hr-HR" dirty="0" smtClean="0"/>
          </a:p>
          <a:p>
            <a:r>
              <a:rPr lang="hr-HR" dirty="0" smtClean="0"/>
              <a:t>Rješavanje sukoba medijacijom, ako se primjenjuje u školi i postane sastavni dio školske atmosfere, uči učenike i nastavnike vještinama koje su im potrebne kako bi riješili svoje svakodnevne sukobe jedni s drugima na način da svatko zadovolji svoje potrebe te pri tom ne izgubi ništa od onog što mu je važno.</a:t>
            </a:r>
          </a:p>
          <a:p>
            <a:endParaRPr lang="hr-HR" dirty="0" smtClean="0"/>
          </a:p>
          <a:p>
            <a:r>
              <a:rPr lang="hr-HR" dirty="0" smtClean="0"/>
              <a:t>Ukoliko  učenici nauče osnovne komunikacijske vještine, </a:t>
            </a:r>
          </a:p>
          <a:p>
            <a:r>
              <a:rPr lang="hr-HR" dirty="0" smtClean="0"/>
              <a:t>te tehnike i metode uspješnog rješavanja sukoba </a:t>
            </a:r>
          </a:p>
          <a:p>
            <a:r>
              <a:rPr lang="hr-HR" dirty="0" smtClean="0"/>
              <a:t>pojavljuje se smanjenje tučnjava, svađa, izbacivanja iz škole</a:t>
            </a:r>
          </a:p>
          <a:p>
            <a:r>
              <a:rPr lang="hr-HR" dirty="0" smtClean="0"/>
              <a:t>  i sl., a povećava motivacija, samopouzdanje te </a:t>
            </a:r>
            <a:r>
              <a:rPr lang="hr-HR" dirty="0" smtClean="0"/>
              <a:t>želja</a:t>
            </a:r>
          </a:p>
          <a:p>
            <a:r>
              <a:rPr lang="hr-HR" dirty="0" smtClean="0"/>
              <a:t> </a:t>
            </a:r>
            <a:r>
              <a:rPr lang="hr-HR" dirty="0" smtClean="0"/>
              <a:t>za učenjem.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6146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51266"/>
            <a:ext cx="2023104" cy="2294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Dobrobiti primjene medijacije u školi</a:t>
            </a:r>
          </a:p>
          <a:p>
            <a:endParaRPr lang="hr-HR" b="1" dirty="0" smtClean="0"/>
          </a:p>
          <a:p>
            <a:r>
              <a:rPr lang="hr-HR" dirty="0" smtClean="0"/>
              <a:t>Što učenici uče?</a:t>
            </a:r>
          </a:p>
          <a:p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Slušati s empatijom kako bi razumjeli i shvatili pozicije i interese drugih</a:t>
            </a:r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Kako izražavati svoje potrebe, brige, probleme i osjećaje, a da pritom nikog   ne uvrijede</a:t>
            </a:r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Kako mirno rješavati svoje sukobe</a:t>
            </a:r>
          </a:p>
          <a:p>
            <a:endParaRPr lang="hr-HR" dirty="0" smtClean="0"/>
          </a:p>
          <a:p>
            <a:r>
              <a:rPr lang="hr-HR" dirty="0" smtClean="0"/>
              <a:t>Što učenici dobivaju?</a:t>
            </a:r>
          </a:p>
          <a:p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Bolje razumijevanje sebe i drugih</a:t>
            </a:r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Razvijaju vještine koje će moći koristiti u odnosima s drugim ljudima tijekom cijelog svog života</a:t>
            </a:r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Koristeći aktivno slušanje, nenasilnim rješavanjem sukoba učenici će    doprinijeti razvoju boljih odnosa u svojim zajednicama</a:t>
            </a:r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Spoznaju kako se sukobi mogu riješiti dijalogom </a:t>
            </a:r>
          </a:p>
          <a:p>
            <a:pPr lvl="0"/>
            <a:r>
              <a:rPr lang="hr-HR" dirty="0" smtClean="0"/>
              <a:t>    umjesto nasiljem</a:t>
            </a:r>
          </a:p>
          <a:p>
            <a:pPr lvl="0"/>
            <a:endParaRPr lang="hr-HR" dirty="0" smtClean="0"/>
          </a:p>
          <a:p>
            <a:endParaRPr lang="hr-HR" dirty="0"/>
          </a:p>
        </p:txBody>
      </p:sp>
      <p:pic>
        <p:nvPicPr>
          <p:cNvPr id="5122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624210"/>
            <a:ext cx="1807080" cy="2049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04664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Što škole dobivaju?</a:t>
            </a:r>
          </a:p>
          <a:p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Nastavnici i školsko osoblje više će se moći fokusirati na proces učenja nego na stalno kontroliranje </a:t>
            </a:r>
            <a:r>
              <a:rPr lang="hr-HR" dirty="0" smtClean="0"/>
              <a:t>discipline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Manje stresa kod nastavnika i školskog </a:t>
            </a:r>
            <a:r>
              <a:rPr lang="hr-HR" dirty="0" smtClean="0"/>
              <a:t>osoblja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Smanjuje se napetost između odraslih i </a:t>
            </a:r>
            <a:r>
              <a:rPr lang="hr-HR" dirty="0" smtClean="0"/>
              <a:t>djece</a:t>
            </a:r>
          </a:p>
          <a:p>
            <a:pPr lvl="0"/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Promjena atmosfere i odnosa unutar škole</a:t>
            </a:r>
          </a:p>
          <a:p>
            <a:endParaRPr lang="hr-HR" dirty="0"/>
          </a:p>
        </p:txBody>
      </p:sp>
      <p:pic>
        <p:nvPicPr>
          <p:cNvPr id="4098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35242"/>
            <a:ext cx="2023104" cy="2294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77048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Implementacija medijacije u škole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Kako bi programi bili uspješni potrebno je dosadašnje obrasce nasilnog rješavanja sukoba zamijeniti pozitivnim pristupom sukobu. Taj proces je dugotrajan i on zahtjeva promjene kod učenika ali i školskog osoblja i to ponajprije u njihovim navikama, stavovima…</a:t>
            </a:r>
          </a:p>
          <a:p>
            <a:endParaRPr lang="hr-HR" dirty="0" smtClean="0"/>
          </a:p>
          <a:p>
            <a:r>
              <a:rPr lang="hr-HR" dirty="0" smtClean="0"/>
              <a:t>Integriranje medijacije u škole kroz četiri koraka:</a:t>
            </a:r>
          </a:p>
          <a:p>
            <a:endParaRPr lang="hr-HR" dirty="0" smtClean="0"/>
          </a:p>
          <a:p>
            <a:r>
              <a:rPr lang="hr-HR" dirty="0" smtClean="0"/>
              <a:t>1. edukacija nastavnika i stručnih suradnika</a:t>
            </a:r>
          </a:p>
          <a:p>
            <a:pPr>
              <a:buFontTx/>
              <a:buChar char="-"/>
            </a:pPr>
            <a:r>
              <a:rPr lang="hr-HR" dirty="0" smtClean="0"/>
              <a:t>nastavnici prolaze kroz intenzivne treninge učeći o sukobu, aktivnom slušanju, komunikacijskim tehnikama i alatima te medijaciji kako bi se osposobili za školskog medijatora</a:t>
            </a:r>
          </a:p>
          <a:p>
            <a:endParaRPr lang="hr-HR" dirty="0" smtClean="0"/>
          </a:p>
          <a:p>
            <a:r>
              <a:rPr lang="hr-HR" dirty="0" smtClean="0"/>
              <a:t>2. podrška školske administracije i lokalne zajednice</a:t>
            </a:r>
          </a:p>
          <a:p>
            <a:endParaRPr lang="hr-HR" dirty="0" smtClean="0"/>
          </a:p>
          <a:p>
            <a:r>
              <a:rPr lang="hr-HR" dirty="0" smtClean="0"/>
              <a:t>3. kreiranje školskog kurikuluma</a:t>
            </a:r>
          </a:p>
          <a:p>
            <a:r>
              <a:rPr lang="hr-HR" dirty="0" smtClean="0"/>
              <a:t>- međupredmetno ili izborni predmet</a:t>
            </a:r>
          </a:p>
          <a:p>
            <a:endParaRPr lang="hr-HR" dirty="0" smtClean="0"/>
          </a:p>
          <a:p>
            <a:r>
              <a:rPr lang="hr-HR" dirty="0" smtClean="0"/>
              <a:t>4. uvođenje novih programa u škole                        </a:t>
            </a:r>
          </a:p>
          <a:p>
            <a:endParaRPr lang="hr-HR" dirty="0"/>
          </a:p>
        </p:txBody>
      </p:sp>
      <p:pic>
        <p:nvPicPr>
          <p:cNvPr id="3074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307250"/>
            <a:ext cx="2023104" cy="2294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73448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Prednost vršnjačke medijacije:</a:t>
            </a:r>
          </a:p>
          <a:p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Učenici razumiju svoje kolege i mogu se s njima </a:t>
            </a:r>
            <a:r>
              <a:rPr lang="hr-HR" dirty="0" smtClean="0"/>
              <a:t>poistovjetiti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Sam proces medijacije prilagođen je njihovim </a:t>
            </a:r>
            <a:r>
              <a:rPr lang="hr-HR" dirty="0" smtClean="0"/>
              <a:t>godinama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Učenici medijatori nemaju nikakav autoritet u odnosu na svoje kolege pa ih se oni ne </a:t>
            </a:r>
            <a:r>
              <a:rPr lang="hr-HR" dirty="0" smtClean="0"/>
              <a:t>boje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Opuštenija atmosfera</a:t>
            </a:r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r>
              <a:rPr lang="hr-HR" dirty="0" smtClean="0"/>
              <a:t>                                                                                    </a:t>
            </a:r>
          </a:p>
          <a:p>
            <a:endParaRPr lang="hr-HR" dirty="0"/>
          </a:p>
        </p:txBody>
      </p:sp>
      <p:pic>
        <p:nvPicPr>
          <p:cNvPr id="2050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1766" y="4221088"/>
            <a:ext cx="2035586" cy="2308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748883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1600" dirty="0" smtClean="0"/>
              <a:t> </a:t>
            </a:r>
            <a:r>
              <a:rPr lang="hr-HR" dirty="0" smtClean="0"/>
              <a:t>Uvođenjem medijacije </a:t>
            </a:r>
            <a:r>
              <a:rPr lang="hr-HR" dirty="0"/>
              <a:t>stvara se pozitivna školska klima, okruženje u kojem se učenici osjećaju sigurno, prihvaćeno, ugodno i poštovano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Takva </a:t>
            </a:r>
            <a:r>
              <a:rPr lang="hr-HR" dirty="0"/>
              <a:t>pozitivna školska klima utječe na sam proces nastave ali i na rezultate i školske uspjehe svakog pojedinog učenika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Medijacija </a:t>
            </a:r>
            <a:r>
              <a:rPr lang="hr-HR" dirty="0"/>
              <a:t>se kao termin i metoda u Hrvatskoj pojavila početkom 90-tih godina prošlog stoljeća i to u sklopu Antiratne kampanje Hrvatske kad su članovi ARK-a prošli trening i shvatili da bi bilo dobro stečena znanja prenijeti dalje te su organizirali radionice s nastavnicima i odgajateljima u vrtićima.</a:t>
            </a:r>
          </a:p>
          <a:p>
            <a:pPr>
              <a:buFont typeface="Wingdings" pitchFamily="2" charset="2"/>
              <a:buChar char="Ø"/>
            </a:pPr>
            <a:endParaRPr lang="hr-HR" sz="1600" dirty="0"/>
          </a:p>
          <a:p>
            <a:endParaRPr lang="hr-HR" dirty="0"/>
          </a:p>
        </p:txBody>
      </p:sp>
      <p:pic>
        <p:nvPicPr>
          <p:cNvPr id="16386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297608"/>
            <a:ext cx="2095112" cy="2375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75608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Literatura:</a:t>
            </a:r>
          </a:p>
          <a:p>
            <a:endParaRPr lang="hr-HR" dirty="0" smtClean="0"/>
          </a:p>
          <a:p>
            <a:r>
              <a:rPr lang="hr-HR" dirty="0" smtClean="0"/>
              <a:t>Ibišević Muminović, J., Pijaca, E. (2009): Možemo to riješiti: Medijacijom prema kulturi demokratske komunikacije i rješavanja sukoba – priručnik za nastavnike, Zagreb, Forum za slobodu odgoja</a:t>
            </a:r>
          </a:p>
          <a:p>
            <a:endParaRPr lang="hr-HR" dirty="0" smtClean="0"/>
          </a:p>
          <a:p>
            <a:r>
              <a:rPr lang="hr-HR" dirty="0" smtClean="0"/>
              <a:t>Peurača , B. i Teršelić, V. (2004): Medijacija: posredovanje u sukobima za uporne, Centar za mir, nenasilje i ljudska prava, Edukacijska kuća, Osijek</a:t>
            </a:r>
          </a:p>
          <a:p>
            <a:endParaRPr lang="hr-HR" dirty="0" smtClean="0"/>
          </a:p>
          <a:p>
            <a:r>
              <a:rPr lang="hr-HR" dirty="0" smtClean="0"/>
              <a:t>Poljak, N., Šehić-Relić, L. (2006): Sukob@org: upravljanje sukobom u organizaciji, Centar za mir, nenasilje i ljudska prava, Edukacijska kuća, Osijek</a:t>
            </a:r>
          </a:p>
          <a:p>
            <a:endParaRPr lang="hr-HR" dirty="0" smtClean="0"/>
          </a:p>
          <a:p>
            <a:r>
              <a:rPr lang="hr-HR" dirty="0" smtClean="0"/>
              <a:t>Zimmer, J.A., (2001): Možemo to riješiti: rješavanje sukoba medijacijom, Zagreb, Forum za slobodu odgoja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hlinkClick r:id="rId2"/>
              </a:rPr>
              <a:t>www.fso.hr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C:\Users\Administrator\AppData\Local\Microsoft\Windows\Temporary Internet Files\Content.IE5\Y0VD6M9C\MC9000890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307250"/>
            <a:ext cx="2023104" cy="2294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MEDIJACIJA</a:t>
            </a:r>
            <a:endParaRPr lang="hr-HR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/>
          </a:bodyPr>
          <a:lstStyle/>
          <a:p>
            <a:r>
              <a:rPr lang="hr-HR" sz="1800" dirty="0" smtClean="0"/>
              <a:t>Temeljna filozofija </a:t>
            </a:r>
            <a:r>
              <a:rPr lang="hr-HR" sz="1800" b="1" dirty="0" smtClean="0"/>
              <a:t>medijacije – metode nenasilnog rješavanja sukoba </a:t>
            </a:r>
            <a:r>
              <a:rPr lang="hr-HR" sz="1800" dirty="0" smtClean="0"/>
              <a:t>je njen drugačiji pogled na sukob i komunikaciju općenito. </a:t>
            </a:r>
          </a:p>
          <a:p>
            <a:pPr>
              <a:buNone/>
            </a:pPr>
            <a:endParaRPr lang="hr-HR" sz="1800" dirty="0" smtClean="0"/>
          </a:p>
          <a:p>
            <a:r>
              <a:rPr lang="hr-HR" sz="1800" dirty="0" smtClean="0"/>
              <a:t>sukob ne mora uvijek završiti pobjedom jedne strane i ponižavanjem druge, </a:t>
            </a:r>
            <a:r>
              <a:rPr lang="hr-HR" sz="1800" dirty="0" smtClean="0"/>
              <a:t>već  </a:t>
            </a:r>
            <a:r>
              <a:rPr lang="hr-HR" sz="1800" dirty="0" smtClean="0"/>
              <a:t>može biti i konstruktivan </a:t>
            </a:r>
          </a:p>
          <a:p>
            <a:pPr>
              <a:buNone/>
            </a:pPr>
            <a:endParaRPr lang="hr-HR" sz="1800" dirty="0" smtClean="0"/>
          </a:p>
          <a:p>
            <a:r>
              <a:rPr lang="hr-HR" sz="1800" dirty="0" smtClean="0"/>
              <a:t>iz sukoba obje strane mogu izaći kao pobjednici, a ponekad i kao prijatelji jer je osnovna svrha medijacije njena usmjerenost na odnose u budućnosti</a:t>
            </a:r>
          </a:p>
          <a:p>
            <a:endParaRPr lang="hr-HR" sz="16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r>
              <a:rPr lang="hr-HR" sz="1600" dirty="0" smtClean="0"/>
              <a:t> </a:t>
            </a:r>
          </a:p>
          <a:p>
            <a:endParaRPr lang="hr-HR" sz="1600" dirty="0" smtClean="0"/>
          </a:p>
          <a:p>
            <a:endParaRPr lang="hr-HR" sz="1600" dirty="0"/>
          </a:p>
        </p:txBody>
      </p:sp>
      <p:pic>
        <p:nvPicPr>
          <p:cNvPr id="17410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96218"/>
            <a:ext cx="1807080" cy="2049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741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Sukob </a:t>
            </a:r>
            <a:r>
              <a:rPr lang="hr-HR" dirty="0"/>
              <a:t>je pojam koji označava situaciju u kojoj se sukobljavaju najmanje dvije ili više </a:t>
            </a:r>
            <a:r>
              <a:rPr lang="hr-HR" dirty="0" smtClean="0"/>
              <a:t>strana različitih </a:t>
            </a:r>
            <a:r>
              <a:rPr lang="hr-HR" dirty="0"/>
              <a:t>i suprotnih mišljena.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r>
              <a:rPr lang="hr-HR" b="1" u="sng" dirty="0"/>
              <a:t>POZITIVAN </a:t>
            </a:r>
            <a:r>
              <a:rPr lang="hr-HR" b="1" u="sng" dirty="0" smtClean="0"/>
              <a:t>SUKOB</a:t>
            </a:r>
            <a:r>
              <a:rPr lang="hr-HR" u="sng" dirty="0" smtClean="0"/>
              <a:t>                                   </a:t>
            </a:r>
            <a:r>
              <a:rPr lang="hr-HR" b="1" u="sng" dirty="0" smtClean="0"/>
              <a:t>NEGATIVAN </a:t>
            </a:r>
            <a:r>
              <a:rPr lang="hr-HR" b="1" u="sng" dirty="0"/>
              <a:t>SUKOB</a:t>
            </a:r>
            <a:endParaRPr lang="hr-HR" u="sng" dirty="0"/>
          </a:p>
          <a:p>
            <a:r>
              <a:rPr lang="hr-HR" dirty="0"/>
              <a:t> </a:t>
            </a:r>
            <a:r>
              <a:rPr lang="hr-HR" i="1" dirty="0" smtClean="0"/>
              <a:t>Donosi :  </a:t>
            </a:r>
          </a:p>
          <a:p>
            <a:r>
              <a:rPr lang="hr-HR" dirty="0" smtClean="0"/>
              <a:t>                                                                          Kad ga ne riješimo!</a:t>
            </a:r>
            <a:endParaRPr lang="hr-HR" dirty="0"/>
          </a:p>
          <a:p>
            <a:pPr lvl="0"/>
            <a:r>
              <a:rPr lang="hr-HR" dirty="0"/>
              <a:t>Promjene</a:t>
            </a:r>
          </a:p>
          <a:p>
            <a:pPr lvl="0"/>
            <a:r>
              <a:rPr lang="hr-HR" dirty="0"/>
              <a:t>Razvoj</a:t>
            </a:r>
          </a:p>
          <a:p>
            <a:pPr lvl="0"/>
            <a:r>
              <a:rPr lang="hr-HR" dirty="0"/>
              <a:t>Preispitivanje</a:t>
            </a:r>
          </a:p>
          <a:p>
            <a:r>
              <a:rPr lang="hr-HR" dirty="0"/>
              <a:t>Gradnju </a:t>
            </a:r>
            <a:r>
              <a:rPr lang="hr-HR" dirty="0" smtClean="0"/>
              <a:t>odnosa                                                  Kada prerasta u nasilje: </a:t>
            </a:r>
          </a:p>
          <a:p>
            <a:r>
              <a:rPr lang="hr-HR" dirty="0" smtClean="0"/>
              <a:t>Učenje                                                               fizičko ili psihičko</a:t>
            </a:r>
            <a:endParaRPr lang="hr-HR" dirty="0"/>
          </a:p>
          <a:p>
            <a:pPr lvl="0"/>
            <a:r>
              <a:rPr lang="hr-HR" dirty="0"/>
              <a:t>Upoznavanje sebe i drugih</a:t>
            </a:r>
          </a:p>
          <a:p>
            <a:pPr lvl="0"/>
            <a:r>
              <a:rPr lang="hr-HR" dirty="0"/>
              <a:t>Osobni rast i razvoj</a:t>
            </a:r>
          </a:p>
          <a:p>
            <a:r>
              <a:rPr lang="hr-HR" dirty="0"/>
              <a:t> </a:t>
            </a:r>
          </a:p>
          <a:p>
            <a:endParaRPr lang="hr-HR" dirty="0"/>
          </a:p>
        </p:txBody>
      </p:sp>
      <p:pic>
        <p:nvPicPr>
          <p:cNvPr id="15362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307250"/>
            <a:ext cx="2023104" cy="2294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75608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/>
              <a:t>DESTRUKTIVAN </a:t>
            </a:r>
            <a:r>
              <a:rPr lang="hr-HR" b="1" u="sng" dirty="0" smtClean="0"/>
              <a:t>SUKOB</a:t>
            </a:r>
            <a:r>
              <a:rPr lang="hr-HR" u="sng" dirty="0" smtClean="0"/>
              <a:t>                       </a:t>
            </a:r>
            <a:r>
              <a:rPr lang="hr-HR" b="1" u="sng" dirty="0" smtClean="0"/>
              <a:t>KONSTRUKTIVAN </a:t>
            </a:r>
            <a:r>
              <a:rPr lang="hr-HR" b="1" u="sng" dirty="0"/>
              <a:t>SUKOB</a:t>
            </a:r>
            <a:endParaRPr lang="hr-HR" u="sng" dirty="0"/>
          </a:p>
          <a:p>
            <a:r>
              <a:rPr lang="hr-HR" b="1" dirty="0"/>
              <a:t> </a:t>
            </a:r>
            <a:endParaRPr lang="hr-HR" dirty="0"/>
          </a:p>
          <a:p>
            <a:r>
              <a:rPr lang="hr-HR" dirty="0"/>
              <a:t>Jedna strana u sukobu pobjeđuje </a:t>
            </a:r>
            <a:r>
              <a:rPr lang="hr-HR" dirty="0" smtClean="0"/>
              <a:t>                   Sve strane u sukobu </a:t>
            </a:r>
          </a:p>
          <a:p>
            <a:r>
              <a:rPr lang="hr-HR" dirty="0"/>
              <a:t> </a:t>
            </a:r>
            <a:r>
              <a:rPr lang="hr-HR" dirty="0" smtClean="0"/>
              <a:t>na štetu druge strane .                                 postižu svoje ciljeve.</a:t>
            </a:r>
          </a:p>
          <a:p>
            <a:endParaRPr lang="hr-HR" dirty="0" smtClean="0"/>
          </a:p>
          <a:p>
            <a:endParaRPr lang="hr-HR" dirty="0" smtClean="0"/>
          </a:p>
          <a:p>
            <a:pPr lvl="0"/>
            <a:r>
              <a:rPr lang="hr-HR" dirty="0" smtClean="0"/>
              <a:t> Sudionici sukoba su povrijeđeni                     Sudionici sukoba poštuju </a:t>
            </a:r>
          </a:p>
          <a:p>
            <a:r>
              <a:rPr lang="hr-HR" dirty="0" smtClean="0"/>
              <a:t> ljuti i s nedostatkom povjerenja                     i vjeruju jedni drugima.</a:t>
            </a:r>
          </a:p>
          <a:p>
            <a:endParaRPr lang="hr-HR" dirty="0" smtClean="0"/>
          </a:p>
          <a:p>
            <a:endParaRPr lang="hr-HR" dirty="0" smtClean="0"/>
          </a:p>
          <a:p>
            <a:pPr lvl="0"/>
            <a:r>
              <a:rPr lang="hr-HR" dirty="0" smtClean="0"/>
              <a:t>Mogućnost </a:t>
            </a:r>
            <a:r>
              <a:rPr lang="hr-HR" dirty="0"/>
              <a:t>za konstruktivno </a:t>
            </a:r>
            <a:endParaRPr lang="hr-HR" dirty="0" smtClean="0"/>
          </a:p>
          <a:p>
            <a:pPr lvl="0"/>
            <a:r>
              <a:rPr lang="hr-HR" dirty="0" smtClean="0"/>
              <a:t>rješavanje </a:t>
            </a:r>
            <a:r>
              <a:rPr lang="hr-HR" dirty="0"/>
              <a:t>nekih budućih sukoba </a:t>
            </a:r>
            <a:r>
              <a:rPr lang="hr-HR" dirty="0" smtClean="0"/>
              <a:t>                   Povećava se mogućnost </a:t>
            </a:r>
          </a:p>
          <a:p>
            <a:r>
              <a:rPr lang="hr-HR" dirty="0" smtClean="0"/>
              <a:t>znatno </a:t>
            </a:r>
            <a:r>
              <a:rPr lang="hr-HR" dirty="0"/>
              <a:t>se smanjuje</a:t>
            </a:r>
            <a:r>
              <a:rPr lang="hr-HR" dirty="0" smtClean="0"/>
              <a:t>.                                       konstruktivnog rješavanja budućih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  sukoba.                                                                                     </a:t>
            </a:r>
          </a:p>
          <a:p>
            <a:r>
              <a:rPr lang="hr-HR" dirty="0" smtClean="0"/>
              <a:t> </a:t>
            </a:r>
          </a:p>
          <a:p>
            <a:endParaRPr lang="hr-HR" dirty="0" smtClean="0"/>
          </a:p>
          <a:p>
            <a:endParaRPr lang="hr-HR" dirty="0" smtClean="0"/>
          </a:p>
          <a:p>
            <a:pPr lvl="0"/>
            <a:endParaRPr lang="hr-HR" dirty="0"/>
          </a:p>
          <a:p>
            <a:r>
              <a:rPr lang="hr-HR" dirty="0"/>
              <a:t> </a:t>
            </a:r>
          </a:p>
        </p:txBody>
      </p:sp>
      <p:pic>
        <p:nvPicPr>
          <p:cNvPr id="14338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460908"/>
            <a:ext cx="1951096" cy="2212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04664"/>
            <a:ext cx="741682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Metode rješavanja sukoba</a:t>
            </a:r>
            <a:endParaRPr lang="hr-HR" dirty="0" smtClean="0"/>
          </a:p>
          <a:p>
            <a:endParaRPr lang="hr-HR" dirty="0" smtClean="0"/>
          </a:p>
          <a:p>
            <a:pPr marL="342900" indent="-342900">
              <a:buAutoNum type="arabicPeriod"/>
            </a:pPr>
            <a:r>
              <a:rPr lang="hr-HR" dirty="0" smtClean="0">
                <a:solidFill>
                  <a:srgbClr val="0070C0"/>
                </a:solidFill>
              </a:rPr>
              <a:t>Autoritarne  metode  rješavanja sukoba</a:t>
            </a:r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2.   Alternativne  metode rješavanja sukoba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solidFill>
                  <a:srgbClr val="0070C0"/>
                </a:solidFill>
              </a:rPr>
              <a:t>1. Kod metoda koje se zasnivaju na autoritetu obično se radi o upotrebi moći.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a) </a:t>
            </a:r>
            <a:r>
              <a:rPr lang="hr-HR" b="1" dirty="0" smtClean="0">
                <a:solidFill>
                  <a:srgbClr val="0070C0"/>
                </a:solidFill>
              </a:rPr>
              <a:t>ARBITRAŽA  - </a:t>
            </a:r>
            <a:r>
              <a:rPr lang="hr-HR" dirty="0" smtClean="0">
                <a:solidFill>
                  <a:srgbClr val="0070C0"/>
                </a:solidFill>
              </a:rPr>
              <a:t>angažman treće stručne osobe koja će donijeti odluku na osnovu argumenata.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b) </a:t>
            </a:r>
            <a:r>
              <a:rPr lang="hr-HR" b="1" dirty="0" smtClean="0">
                <a:solidFill>
                  <a:srgbClr val="0070C0"/>
                </a:solidFill>
              </a:rPr>
              <a:t>SUĐENJE - </a:t>
            </a:r>
            <a:r>
              <a:rPr lang="hr-HR" dirty="0" smtClean="0">
                <a:solidFill>
                  <a:srgbClr val="0070C0"/>
                </a:solidFill>
              </a:rPr>
              <a:t>sudac donosi odluku.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2.  Strane koje sudjeluju u sukobu imaju puno više kontrole nad samim procesom rješavanja  i na ishod sukoba.  Treća strana koja se pojavljuje uglavnom je nepristrana.</a:t>
            </a:r>
          </a:p>
          <a:p>
            <a:pPr marL="342900" indent="-342900">
              <a:buAutoNum type="alphaLcParenR"/>
            </a:pPr>
            <a:r>
              <a:rPr lang="hr-HR" b="1" dirty="0" smtClean="0">
                <a:solidFill>
                  <a:srgbClr val="FF0000"/>
                </a:solidFill>
              </a:rPr>
              <a:t>PREGOVARANJE</a:t>
            </a:r>
          </a:p>
          <a:p>
            <a:pPr marL="342900" indent="-342900"/>
            <a:endParaRPr lang="hr-HR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hr-HR" b="1" dirty="0" smtClean="0">
                <a:solidFill>
                  <a:srgbClr val="FF0000"/>
                </a:solidFill>
              </a:rPr>
              <a:t>b)  MIRENJE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/>
            <a:endParaRPr lang="hr-HR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hr-HR" b="1" dirty="0" smtClean="0">
                <a:solidFill>
                  <a:srgbClr val="FF0000"/>
                </a:solidFill>
              </a:rPr>
              <a:t>c)  MEDIJACIJA </a:t>
            </a:r>
            <a:r>
              <a:rPr lang="hr-HR" dirty="0" smtClean="0">
                <a:solidFill>
                  <a:srgbClr val="FF0000"/>
                </a:solidFill>
              </a:rPr>
              <a:t> - metoda gdje strane u sukobu uz pomoć treće osobe, medijatora, dolaze do rješenja koja će biti na obostrano zadovoljstvo strana u sukobu</a:t>
            </a:r>
          </a:p>
          <a:p>
            <a:endParaRPr lang="hr-HR" dirty="0"/>
          </a:p>
        </p:txBody>
      </p:sp>
      <p:pic>
        <p:nvPicPr>
          <p:cNvPr id="13314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97348"/>
            <a:ext cx="1735072" cy="196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76672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MEDIJACIJA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je dobrovoljan proces i potrebno je da se sukobljene strane upoznaju sa samim procesom i s tim što je uistinu medijacija. </a:t>
            </a:r>
            <a:endParaRPr lang="hr-HR" dirty="0" smtClean="0"/>
          </a:p>
          <a:p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Cilj medijacije je da strane u sukobu pronađu rješenje koje će im omogućiti dobre odnose u budućnosti. </a:t>
            </a:r>
            <a:endParaRPr lang="hr-HR" dirty="0" smtClean="0"/>
          </a:p>
          <a:p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Medijator, kao treća nepristrana strana, ima ulogu omogućiti stranama u sukobu da se bolje razumiju, da se bolje čuju i da znaju prepoznati kako se jedna i druga strana osjećaju. </a:t>
            </a:r>
            <a:endParaRPr lang="hr-HR" dirty="0" smtClean="0"/>
          </a:p>
          <a:p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Medijator je osoba koja ima određene vještine, a jedna od najvažnijih je da bude dobar slušač.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2290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379258"/>
            <a:ext cx="2023104" cy="2294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04664"/>
            <a:ext cx="73448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Najvažnije prednosti medijacije su</a:t>
            </a:r>
            <a:r>
              <a:rPr lang="hr-HR" dirty="0" smtClean="0"/>
              <a:t>:</a:t>
            </a:r>
          </a:p>
          <a:p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Neformalna je i fleksibilna</a:t>
            </a:r>
          </a:p>
          <a:p>
            <a:pPr lvl="0">
              <a:buFont typeface="Wingdings" pitchFamily="2" charset="2"/>
              <a:buChar char="Ø"/>
            </a:pPr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Gradi dugotrajne rezultate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Učinkovita je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Preventivna je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Njeguje odnose i redefinira ih na pozitivan način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Povjerljiva je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Dobrovoljna je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Fokus je okrenut na rješenje, ne na problem</a:t>
            </a:r>
          </a:p>
          <a:p>
            <a:pPr lvl="0"/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dirty="0" smtClean="0"/>
              <a:t> Odgovornost </a:t>
            </a:r>
            <a:r>
              <a:rPr lang="hr-HR" dirty="0" smtClean="0"/>
              <a:t> snose </a:t>
            </a:r>
            <a:r>
              <a:rPr lang="hr-HR" dirty="0" smtClean="0"/>
              <a:t>same stranke</a:t>
            </a:r>
          </a:p>
          <a:p>
            <a:endParaRPr lang="hr-HR" dirty="0"/>
          </a:p>
        </p:txBody>
      </p:sp>
      <p:pic>
        <p:nvPicPr>
          <p:cNvPr id="11266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542558"/>
            <a:ext cx="1879088" cy="2130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6"/>
            <a:ext cx="7704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Koraci u medijaciji</a:t>
            </a:r>
            <a:endParaRPr lang="hr-HR" dirty="0" smtClean="0"/>
          </a:p>
          <a:p>
            <a:endParaRPr lang="hr-HR" dirty="0" smtClean="0"/>
          </a:p>
          <a:p>
            <a:pPr marL="342900" indent="-342900">
              <a:buAutoNum type="arabicPeriod"/>
            </a:pPr>
            <a:r>
              <a:rPr lang="hr-HR" b="1" dirty="0" smtClean="0"/>
              <a:t>UVOD – </a:t>
            </a:r>
            <a:r>
              <a:rPr lang="hr-HR" dirty="0" smtClean="0"/>
              <a:t>međusobno</a:t>
            </a:r>
            <a:r>
              <a:rPr lang="hr-HR" b="1" dirty="0" smtClean="0"/>
              <a:t> </a:t>
            </a:r>
            <a:r>
              <a:rPr lang="hr-HR" dirty="0" smtClean="0"/>
              <a:t>upoznavanje ali i s procesom medijacije, donošenje pravila.</a:t>
            </a:r>
          </a:p>
          <a:p>
            <a:pPr marL="342900" indent="-342900"/>
            <a:endParaRPr lang="hr-HR" dirty="0" smtClean="0"/>
          </a:p>
          <a:p>
            <a:r>
              <a:rPr lang="hr-HR" b="1" dirty="0" smtClean="0"/>
              <a:t>2.</a:t>
            </a:r>
            <a:r>
              <a:rPr lang="hr-HR" dirty="0" smtClean="0"/>
              <a:t> </a:t>
            </a:r>
            <a:r>
              <a:rPr lang="hr-HR" b="1" dirty="0" smtClean="0"/>
              <a:t>PRIČANJE PRIČE –</a:t>
            </a:r>
            <a:r>
              <a:rPr lang="hr-HR" dirty="0" smtClean="0"/>
              <a:t> svaka strana priča svoju priču, medijator aktivno sluša.</a:t>
            </a:r>
          </a:p>
          <a:p>
            <a:endParaRPr lang="hr-HR" dirty="0" smtClean="0"/>
          </a:p>
          <a:p>
            <a:r>
              <a:rPr lang="hr-HR" b="1" dirty="0" smtClean="0"/>
              <a:t>3. ODREĐIVANJE POZICIJA I INTERESA</a:t>
            </a:r>
            <a:r>
              <a:rPr lang="hr-HR" dirty="0" smtClean="0"/>
              <a:t> – strane u sukobu pomiču se sa svojih pozicija ka interesima.</a:t>
            </a:r>
          </a:p>
          <a:p>
            <a:endParaRPr lang="hr-HR" dirty="0" smtClean="0"/>
          </a:p>
          <a:p>
            <a:r>
              <a:rPr lang="hr-HR" b="1" dirty="0" smtClean="0"/>
              <a:t>4. ODREĐIVANJE MOGUĆIH RJEŠENJA – </a:t>
            </a:r>
            <a:r>
              <a:rPr lang="hr-HR" dirty="0" smtClean="0"/>
              <a:t>medijator pomaže stranama u sukobu naći rješenje, kojeg same predlažu.</a:t>
            </a:r>
          </a:p>
          <a:p>
            <a:endParaRPr lang="hr-HR" dirty="0" smtClean="0"/>
          </a:p>
          <a:p>
            <a:r>
              <a:rPr lang="hr-HR" b="1" dirty="0" smtClean="0"/>
              <a:t>5. PREGLED I RASPRAVA O RJEŠENJIMA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r>
              <a:rPr lang="hr-HR" b="1" dirty="0" smtClean="0"/>
              <a:t>6. POSTIZANJE SPORAZUMA – </a:t>
            </a:r>
            <a:r>
              <a:rPr lang="hr-HR" dirty="0" smtClean="0"/>
              <a:t>sporazum bi trebao </a:t>
            </a:r>
          </a:p>
          <a:p>
            <a:r>
              <a:rPr lang="hr-HR" dirty="0" smtClean="0"/>
              <a:t>   biti zapisan i u njemu bi trebali biti odgovori na </a:t>
            </a:r>
          </a:p>
          <a:p>
            <a:r>
              <a:rPr lang="hr-HR" dirty="0" smtClean="0"/>
              <a:t>   sljedeća pitanja:  Tko,  Što,  Kada,  Gdje? i sl…</a:t>
            </a:r>
          </a:p>
          <a:p>
            <a:endParaRPr lang="hr-HR" dirty="0"/>
          </a:p>
        </p:txBody>
      </p:sp>
      <p:pic>
        <p:nvPicPr>
          <p:cNvPr id="9218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379258"/>
            <a:ext cx="2023104" cy="2294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548680"/>
            <a:ext cx="75608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Osobine medijatora</a:t>
            </a:r>
          </a:p>
          <a:p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Medijator posreduje u rješavanju sukoba medijacijom, pritom ne bi smio biti povezan ni s jednom od strana u sukobu. </a:t>
            </a:r>
          </a:p>
          <a:p>
            <a:endParaRPr lang="hr-HR" b="1" dirty="0" smtClean="0"/>
          </a:p>
          <a:p>
            <a:r>
              <a:rPr lang="hr-HR" b="1" dirty="0" smtClean="0"/>
              <a:t>Glavne osobine medijatora su</a:t>
            </a:r>
            <a:r>
              <a:rPr lang="hr-HR" dirty="0" smtClean="0"/>
              <a:t>:</a:t>
            </a:r>
          </a:p>
          <a:p>
            <a:pPr marL="342900" indent="-342900">
              <a:buAutoNum type="arabicPeriod"/>
            </a:pPr>
            <a:r>
              <a:rPr lang="hr-HR" dirty="0" smtClean="0"/>
              <a:t>ne osuđuje</a:t>
            </a:r>
          </a:p>
          <a:p>
            <a:pPr marL="342900" indent="-342900">
              <a:buAutoNum type="arabicPeriod"/>
            </a:pPr>
            <a:endParaRPr lang="hr-HR" dirty="0" smtClean="0"/>
          </a:p>
          <a:p>
            <a:pPr marL="342900" indent="-342900">
              <a:buAutoNum type="arabicPeriod" startAt="2"/>
            </a:pPr>
            <a:r>
              <a:rPr lang="hr-HR" dirty="0" smtClean="0"/>
              <a:t>neutralan je</a:t>
            </a:r>
          </a:p>
          <a:p>
            <a:pPr marL="342900" indent="-342900">
              <a:buAutoNum type="arabicPeriod" startAt="2"/>
            </a:pPr>
            <a:endParaRPr lang="hr-HR" dirty="0" smtClean="0"/>
          </a:p>
          <a:p>
            <a:pPr marL="342900" indent="-342900">
              <a:buAutoNum type="arabicPeriod" startAt="3"/>
            </a:pPr>
            <a:r>
              <a:rPr lang="hr-HR" dirty="0" smtClean="0"/>
              <a:t>nepristran - ostaje nepristran i ne sudi</a:t>
            </a:r>
          </a:p>
          <a:p>
            <a:pPr marL="342900" indent="-342900">
              <a:buAutoNum type="arabicPeriod" startAt="3"/>
            </a:pPr>
            <a:endParaRPr lang="hr-HR" dirty="0" smtClean="0"/>
          </a:p>
          <a:p>
            <a:pPr marL="342900" indent="-342900">
              <a:buAutoNum type="arabicPeriod" startAt="4"/>
            </a:pPr>
            <a:r>
              <a:rPr lang="hr-HR" dirty="0" smtClean="0"/>
              <a:t>ne nudi rješenja - traži se rješenje u kojem obje strane izlaze kao pobjednici</a:t>
            </a:r>
          </a:p>
          <a:p>
            <a:pPr marL="342900" indent="-342900">
              <a:buAutoNum type="arabicPeriod" startAt="4"/>
            </a:pPr>
            <a:endParaRPr lang="hr-HR" dirty="0" smtClean="0"/>
          </a:p>
          <a:p>
            <a:pPr marL="342900" indent="-342900">
              <a:buAutoNum type="arabicPeriod" startAt="5"/>
            </a:pPr>
            <a:r>
              <a:rPr lang="hr-HR" dirty="0" smtClean="0"/>
              <a:t>ne donosi odluke za strane u sukobu</a:t>
            </a:r>
          </a:p>
          <a:p>
            <a:pPr marL="342900" indent="-342900">
              <a:buAutoNum type="arabicPeriod" startAt="5"/>
            </a:pPr>
            <a:endParaRPr lang="hr-HR" dirty="0" smtClean="0"/>
          </a:p>
          <a:p>
            <a:pPr marL="342900" indent="-342900">
              <a:buAutoNum type="arabicPeriod" startAt="6"/>
            </a:pPr>
            <a:r>
              <a:rPr lang="hr-HR" dirty="0" smtClean="0"/>
              <a:t>povjerljiv</a:t>
            </a:r>
          </a:p>
          <a:p>
            <a:pPr marL="342900" indent="-342900">
              <a:buAutoNum type="arabicPeriod" startAt="6"/>
            </a:pPr>
            <a:endParaRPr lang="hr-HR" dirty="0" smtClean="0"/>
          </a:p>
          <a:p>
            <a:pPr marL="342900" indent="-342900">
              <a:buAutoNum type="arabicPeriod" startAt="7"/>
            </a:pPr>
            <a:r>
              <a:rPr lang="hr-HR" dirty="0" smtClean="0"/>
              <a:t>gradi pravedne dogovore - pomaže stranama da budu </a:t>
            </a:r>
          </a:p>
          <a:p>
            <a:pPr marL="342900" indent="-342900"/>
            <a:r>
              <a:rPr lang="hr-HR" dirty="0" smtClean="0"/>
              <a:t>     što kreativnije u mogućim rješenjima</a:t>
            </a:r>
          </a:p>
          <a:p>
            <a:endParaRPr lang="hr-HR" dirty="0"/>
          </a:p>
        </p:txBody>
      </p:sp>
      <p:pic>
        <p:nvPicPr>
          <p:cNvPr id="8194" name="Picture 2" descr="C:\Users\Administrator\AppData\Local\Microsoft\Windows\Temporary Internet Files\Content.IE5\YN8Z9W2Z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379258"/>
            <a:ext cx="2023104" cy="2294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449</TotalTime>
  <Words>1318</Words>
  <Application>Microsoft Office PowerPoint</Application>
  <PresentationFormat>On-screen Show (4:3)</PresentationFormat>
  <Paragraphs>241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MEDIJACIJA</vt:lpstr>
      <vt:lpstr>MEDIJACIJA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MEDIJACIJA</dc:title>
  <dc:creator>Windows User</dc:creator>
  <cp:lastModifiedBy>Windows User</cp:lastModifiedBy>
  <cp:revision>86</cp:revision>
  <dcterms:created xsi:type="dcterms:W3CDTF">2014-10-23T18:36:57Z</dcterms:created>
  <dcterms:modified xsi:type="dcterms:W3CDTF">2014-10-28T10:52:07Z</dcterms:modified>
</cp:coreProperties>
</file>