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58" r:id="rId6"/>
    <p:sldId id="271" r:id="rId7"/>
    <p:sldId id="261" r:id="rId8"/>
    <p:sldId id="272" r:id="rId9"/>
    <p:sldId id="262" r:id="rId10"/>
    <p:sldId id="263" r:id="rId11"/>
    <p:sldId id="264" r:id="rId12"/>
    <p:sldId id="265" r:id="rId13"/>
    <p:sldId id="266" r:id="rId14"/>
    <p:sldId id="273" r:id="rId15"/>
    <p:sldId id="267" r:id="rId16"/>
    <p:sldId id="268" r:id="rId17"/>
    <p:sldId id="269" r:id="rId18"/>
    <p:sldId id="270" r:id="rId19"/>
    <p:sldId id="274" r:id="rId20"/>
    <p:sldId id="275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05F-DECC-4C46-8287-29F7D41B2112}" type="datetimeFigureOut">
              <a:rPr lang="hr-HR" smtClean="0"/>
              <a:t>3.12.2015.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BD2E-4F18-4FB8-928E-F0A6A9B7A5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109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05F-DECC-4C46-8287-29F7D41B2112}" type="datetimeFigureOut">
              <a:rPr lang="hr-HR" smtClean="0"/>
              <a:t>3.12.2015.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BD2E-4F18-4FB8-928E-F0A6A9B7A5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196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05F-DECC-4C46-8287-29F7D41B2112}" type="datetimeFigureOut">
              <a:rPr lang="hr-HR" smtClean="0"/>
              <a:t>3.12.2015.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BD2E-4F18-4FB8-928E-F0A6A9B7A5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7493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05F-DECC-4C46-8287-29F7D41B2112}" type="datetimeFigureOut">
              <a:rPr lang="hr-HR" smtClean="0"/>
              <a:t>3.12.2015.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BD2E-4F18-4FB8-928E-F0A6A9B7A5C0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7300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05F-DECC-4C46-8287-29F7D41B2112}" type="datetimeFigureOut">
              <a:rPr lang="hr-HR" smtClean="0"/>
              <a:t>3.12.2015.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BD2E-4F18-4FB8-928E-F0A6A9B7A5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975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05F-DECC-4C46-8287-29F7D41B2112}" type="datetimeFigureOut">
              <a:rPr lang="hr-HR" smtClean="0"/>
              <a:t>3.12.2015.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BD2E-4F18-4FB8-928E-F0A6A9B7A5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6034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05F-DECC-4C46-8287-29F7D41B2112}" type="datetimeFigureOut">
              <a:rPr lang="hr-HR" smtClean="0"/>
              <a:t>3.12.2015.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BD2E-4F18-4FB8-928E-F0A6A9B7A5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8325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05F-DECC-4C46-8287-29F7D41B2112}" type="datetimeFigureOut">
              <a:rPr lang="hr-HR" smtClean="0"/>
              <a:t>3.12.2015.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BD2E-4F18-4FB8-928E-F0A6A9B7A5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2370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05F-DECC-4C46-8287-29F7D41B2112}" type="datetimeFigureOut">
              <a:rPr lang="hr-HR" smtClean="0"/>
              <a:t>3.12.2015.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BD2E-4F18-4FB8-928E-F0A6A9B7A5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361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05F-DECC-4C46-8287-29F7D41B2112}" type="datetimeFigureOut">
              <a:rPr lang="hr-HR" smtClean="0"/>
              <a:t>3.12.2015.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BD2E-4F18-4FB8-928E-F0A6A9B7A5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152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05F-DECC-4C46-8287-29F7D41B2112}" type="datetimeFigureOut">
              <a:rPr lang="hr-HR" smtClean="0"/>
              <a:t>3.12.2015.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BD2E-4F18-4FB8-928E-F0A6A9B7A5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029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05F-DECC-4C46-8287-29F7D41B2112}" type="datetimeFigureOut">
              <a:rPr lang="hr-HR" smtClean="0"/>
              <a:t>3.12.2015.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BD2E-4F18-4FB8-928E-F0A6A9B7A5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750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05F-DECC-4C46-8287-29F7D41B2112}" type="datetimeFigureOut">
              <a:rPr lang="hr-HR" smtClean="0"/>
              <a:t>3.12.2015.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BD2E-4F18-4FB8-928E-F0A6A9B7A5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840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05F-DECC-4C46-8287-29F7D41B2112}" type="datetimeFigureOut">
              <a:rPr lang="hr-HR" smtClean="0"/>
              <a:t>3.12.2015.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BD2E-4F18-4FB8-928E-F0A6A9B7A5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713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05F-DECC-4C46-8287-29F7D41B2112}" type="datetimeFigureOut">
              <a:rPr lang="hr-HR" smtClean="0"/>
              <a:t>3.12.2015.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BD2E-4F18-4FB8-928E-F0A6A9B7A5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199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05F-DECC-4C46-8287-29F7D41B2112}" type="datetimeFigureOut">
              <a:rPr lang="hr-HR" smtClean="0"/>
              <a:t>3.12.2015.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BD2E-4F18-4FB8-928E-F0A6A9B7A5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844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05F-DECC-4C46-8287-29F7D41B2112}" type="datetimeFigureOut">
              <a:rPr lang="hr-HR" smtClean="0"/>
              <a:t>3.12.2015.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BD2E-4F18-4FB8-928E-F0A6A9B7A5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877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4FDE05F-DECC-4C46-8287-29F7D41B2112}" type="datetimeFigureOut">
              <a:rPr lang="hr-HR" smtClean="0"/>
              <a:t>3.12.2015.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8BD2E-4F18-4FB8-928E-F0A6A9B7A5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003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d-www.jhuapl.edu/MESSENGER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1228874"/>
          </a:xfrm>
        </p:spPr>
        <p:txBody>
          <a:bodyPr/>
          <a:lstStyle/>
          <a:p>
            <a:pPr algn="ctr"/>
            <a:r>
              <a:rPr lang="hr-HR" dirty="0" smtClean="0"/>
              <a:t>Merkur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377" y="1900362"/>
            <a:ext cx="4449417" cy="444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6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Zamišljeni pogled sa Merkura na letjelicu Mariner 10</a:t>
            </a:r>
            <a:endParaRPr lang="hr-HR" dirty="0"/>
          </a:p>
        </p:txBody>
      </p:sp>
      <p:pic>
        <p:nvPicPr>
          <p:cNvPr id="4" name="Picture 5" descr="mercu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713" y="1853248"/>
            <a:ext cx="7833148" cy="469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9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Površina Merkura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/>
              <a:t>s</a:t>
            </a:r>
            <a:r>
              <a:rPr lang="hr-HR" dirty="0" smtClean="0"/>
              <a:t>lična </a:t>
            </a:r>
            <a:r>
              <a:rPr lang="hr-HR" dirty="0" smtClean="0"/>
              <a:t>površini Mjeseca – krateri, ravnice i rasjedi</a:t>
            </a:r>
          </a:p>
          <a:p>
            <a:r>
              <a:rPr lang="hr-HR" dirty="0"/>
              <a:t>k</a:t>
            </a:r>
            <a:r>
              <a:rPr lang="hr-HR" dirty="0" smtClean="0"/>
              <a:t>rateri </a:t>
            </a:r>
            <a:r>
              <a:rPr lang="hr-HR" dirty="0" smtClean="0"/>
              <a:t>– nastali udarima – izvrsno očuvani jer nema vanjskih utjecaja na formiranje reljefa</a:t>
            </a:r>
          </a:p>
          <a:p>
            <a:r>
              <a:rPr lang="hr-HR" dirty="0"/>
              <a:t>r</a:t>
            </a:r>
            <a:r>
              <a:rPr lang="hr-HR" dirty="0" smtClean="0"/>
              <a:t>avnice </a:t>
            </a:r>
            <a:r>
              <a:rPr lang="hr-HR" dirty="0" smtClean="0"/>
              <a:t>– uravnjeni dijelovi planeta – Ravnica Caloris (Vrućine) – 1350 km, najtopliji dio planeta</a:t>
            </a:r>
          </a:p>
          <a:p>
            <a:r>
              <a:rPr lang="hr-HR" dirty="0"/>
              <a:t>r</a:t>
            </a:r>
            <a:r>
              <a:rPr lang="hr-HR" dirty="0" smtClean="0"/>
              <a:t>esasti </a:t>
            </a:r>
            <a:r>
              <a:rPr lang="hr-HR" dirty="0" smtClean="0"/>
              <a:t>rasjedi – nastali najvjerojatnije stezanjem planeta dok se hladio – mogu biti dugi i nekoliko stotina kilometara, visoki i do 3 km</a:t>
            </a:r>
          </a:p>
          <a:p>
            <a:r>
              <a:rPr lang="hr-HR" dirty="0"/>
              <a:t>t</a:t>
            </a:r>
            <a:r>
              <a:rPr lang="hr-HR" dirty="0" smtClean="0"/>
              <a:t>lo </a:t>
            </a:r>
            <a:r>
              <a:rPr lang="hr-HR" dirty="0" smtClean="0"/>
              <a:t>– rahlo, rastresito, slično onome na Mjesecu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556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Udarni krater Spider na Merkuru</a:t>
            </a:r>
            <a:endParaRPr lang="hr-HR" dirty="0"/>
          </a:p>
        </p:txBody>
      </p:sp>
      <p:pic>
        <p:nvPicPr>
          <p:cNvPr id="1028" name="Picture 4" descr="http://messenger.jhuapl.edu/news_room/images/prockter/hi_res/Prockter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062" y="1838312"/>
            <a:ext cx="6523647" cy="44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8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Caloris ravnica</a:t>
            </a:r>
            <a:endParaRPr lang="hr-HR" dirty="0"/>
          </a:p>
        </p:txBody>
      </p:sp>
      <p:pic>
        <p:nvPicPr>
          <p:cNvPr id="5122" name="Picture 2" descr="http://www.newtonsapple.org.uk/wp-content/uploads/2014/11/caloris-impact-bas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73" y="1870117"/>
            <a:ext cx="4708357" cy="441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1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Caloris Ravnica iz letjelice Messenger</a:t>
            </a:r>
            <a:endParaRPr lang="hr-HR" dirty="0"/>
          </a:p>
        </p:txBody>
      </p:sp>
      <p:pic>
        <p:nvPicPr>
          <p:cNvPr id="11266" name="Picture 2" descr="https://upload.wikimedia.org/wikipedia/commons/thumb/e/ea/PIA19450-PlanetMercury-CalorisBasin-20150501.jpg/1920px-PIA19450-PlanetMercury-CalorisBasin-201505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787" y="2052638"/>
            <a:ext cx="6486202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981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Resasti rasjed</a:t>
            </a:r>
            <a:endParaRPr lang="hr-HR" dirty="0"/>
          </a:p>
        </p:txBody>
      </p:sp>
      <p:pic>
        <p:nvPicPr>
          <p:cNvPr id="6146" name="Picture 2" descr="http://solarviews.com/raw/merc/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44" y="1886020"/>
            <a:ext cx="4988092" cy="437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69703"/>
          </a:xfrm>
        </p:spPr>
        <p:txBody>
          <a:bodyPr/>
          <a:lstStyle/>
          <a:p>
            <a:r>
              <a:rPr lang="hr-HR" dirty="0" smtClean="0"/>
              <a:t>Građa Merkura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43770"/>
            <a:ext cx="10058400" cy="4525324"/>
          </a:xfrm>
        </p:spPr>
        <p:txBody>
          <a:bodyPr/>
          <a:lstStyle/>
          <a:p>
            <a:r>
              <a:rPr lang="hr-HR" dirty="0"/>
              <a:t>u</a:t>
            </a:r>
            <a:r>
              <a:rPr lang="hr-HR" dirty="0" smtClean="0"/>
              <a:t> </a:t>
            </a:r>
            <a:r>
              <a:rPr lang="hr-HR" dirty="0" smtClean="0"/>
              <a:t>centru se nalazi velika jezgra (3) građena od željeza i nikla, što pretpostavlja da je Merkur mogao prije biti veći planet kojemu je udar velikog svemirskog tijela odnio većinu plašta, ili da se željezo, zbog svoje mase i gravitacije,  u ranijim stadijima razvoja Sunčevog sustava privlačilo što više centru.</a:t>
            </a:r>
          </a:p>
          <a:p>
            <a:r>
              <a:rPr lang="hr-HR" dirty="0"/>
              <a:t>n</a:t>
            </a:r>
            <a:r>
              <a:rPr lang="hr-HR" dirty="0" smtClean="0"/>
              <a:t>akon </a:t>
            </a:r>
            <a:r>
              <a:rPr lang="hr-HR" dirty="0" smtClean="0"/>
              <a:t>jezgre slijedi plašt od silikata (2), te onda kora </a:t>
            </a:r>
          </a:p>
          <a:p>
            <a:r>
              <a:rPr lang="hr-HR" dirty="0" smtClean="0"/>
              <a:t>planeta(1).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98" y="2663685"/>
            <a:ext cx="3684631" cy="3837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050" y="2867890"/>
            <a:ext cx="3404417" cy="342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Merkurova čudna putanja oko Sunca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</a:t>
            </a:r>
            <a:r>
              <a:rPr lang="hr-HR" dirty="0" smtClean="0"/>
              <a:t>bjašnjena </a:t>
            </a:r>
            <a:r>
              <a:rPr lang="hr-HR" dirty="0" smtClean="0"/>
              <a:t>tek sa pojavom teorije relativiteta Alberta Einsteina</a:t>
            </a:r>
          </a:p>
          <a:p>
            <a:r>
              <a:rPr lang="hr-HR" dirty="0"/>
              <a:t>d</a:t>
            </a:r>
            <a:r>
              <a:rPr lang="hr-HR" dirty="0" smtClean="0"/>
              <a:t>o </a:t>
            </a:r>
            <a:r>
              <a:rPr lang="hr-HR" dirty="0" smtClean="0"/>
              <a:t>tada se smatralo da je uzrok nepravilnosti planet Vulkan, koji svojom gravitacijom utječe na putanju Merkura</a:t>
            </a:r>
          </a:p>
          <a:p>
            <a:endParaRPr lang="hr-HR" dirty="0"/>
          </a:p>
        </p:txBody>
      </p:sp>
      <p:pic>
        <p:nvPicPr>
          <p:cNvPr id="8196" name="Picture 4" descr="https://www.st-andrews.ac.uk/%7Ebds2/ltsn/ljm/JAVA/MERCURY/MercAni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584" y="3051448"/>
            <a:ext cx="3486122" cy="348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messenger-education.org/images/archive/around_sun_im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683" y="3678344"/>
            <a:ext cx="38100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1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Pojašnjenje putanje Merkura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Klasična fizika zagovara stabilnost mase objekta (masa je uvijek ista)</a:t>
            </a:r>
          </a:p>
          <a:p>
            <a:r>
              <a:rPr lang="hr-HR" dirty="0" smtClean="0"/>
              <a:t>Zakret perihela  - Merkur se u fazi perihela (kada je najbliži Suncu) kreće brže nego u fazi afela (kada je najudaljeniji od Sunca) te zbog toga dolazi do relativne promjene mase planeta</a:t>
            </a:r>
          </a:p>
          <a:p>
            <a:r>
              <a:rPr lang="hr-HR" dirty="0" smtClean="0"/>
              <a:t>Relativna promjena mase planeta utječe i na izduženost njegove putanje oko Sunca</a:t>
            </a:r>
          </a:p>
          <a:p>
            <a:r>
              <a:rPr lang="hr-HR" dirty="0" smtClean="0"/>
              <a:t>Merkurovu putanju poremećuju i ostali planeti Sunčevog sustava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979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Magnetno polje Merkura (magnetosfera)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</a:t>
            </a:r>
            <a:r>
              <a:rPr lang="hr-HR" dirty="0" smtClean="0"/>
              <a:t>ovija </a:t>
            </a:r>
            <a:r>
              <a:rPr lang="hr-HR" dirty="0" smtClean="0"/>
              <a:t>istraživanja su pokazala da je magnetno polje puno jače nego što bi trebalo imati s obzirom na veličinu, sastav planeta i brzinu rotacije</a:t>
            </a:r>
          </a:p>
          <a:p>
            <a:r>
              <a:rPr lang="hr-HR" dirty="0"/>
              <a:t>p</a:t>
            </a:r>
            <a:r>
              <a:rPr lang="hr-HR" dirty="0" smtClean="0"/>
              <a:t>retpostavke </a:t>
            </a:r>
            <a:r>
              <a:rPr lang="hr-HR" dirty="0" smtClean="0"/>
              <a:t>za tako jako magnetno polje su inicijalno magnetizirana željezna jezgra ili postojanje dijela tekuće unutrašnjosti</a:t>
            </a:r>
          </a:p>
          <a:p>
            <a:r>
              <a:rPr lang="hr-HR" dirty="0"/>
              <a:t>t</a:t>
            </a:r>
            <a:r>
              <a:rPr lang="hr-HR" dirty="0" smtClean="0"/>
              <a:t>emperatura </a:t>
            </a:r>
            <a:r>
              <a:rPr lang="hr-HR" dirty="0" smtClean="0"/>
              <a:t>u unutrašnjosti planeta nije toliko visoka da bi se rastopilo željezo i nikal (kao npr. na Zemlji), pa se pretpostavlja da oko te čvrste jezgre postoji sloj elemenata topljivih na nižoj temperaturi, npr</a:t>
            </a:r>
            <a:r>
              <a:rPr lang="hr-HR" dirty="0"/>
              <a:t>. </a:t>
            </a:r>
            <a:r>
              <a:rPr lang="hr-HR" dirty="0" smtClean="0"/>
              <a:t>sumpor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549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Naziv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Merkur – rimski bog zaštitnik lopova, trgovaca i putnika (grč. Hermes)</a:t>
            </a:r>
          </a:p>
          <a:p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82" y="2678843"/>
            <a:ext cx="3088380" cy="370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1026" name="Picture 2" descr="http://www.stp.isas.jaxa.jp/mercury/images/Mercury_ma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83" y="1152983"/>
            <a:ext cx="7238930" cy="542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06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Merkur je bio jedan od planeta poznatih starim civilizacijama – zvali su ih „zvijezde lutalice”</a:t>
            </a:r>
          </a:p>
          <a:p>
            <a:r>
              <a:rPr lang="hr-HR" dirty="0" smtClean="0"/>
              <a:t>poznat </a:t>
            </a:r>
            <a:r>
              <a:rPr lang="hr-HR" dirty="0" smtClean="0"/>
              <a:t>Babiloncima - nazvali su ga Nabu – glasnik bogova</a:t>
            </a:r>
          </a:p>
          <a:p>
            <a:r>
              <a:rPr lang="hr-HR" dirty="0" smtClean="0"/>
              <a:t>Grci </a:t>
            </a:r>
            <a:r>
              <a:rPr lang="hr-HR" dirty="0" smtClean="0"/>
              <a:t>nisu razlikovali pojavu Merkura ujutro od pojave Merkura navečer, te su mislili da se radi  o dvije različite „zvijezde”</a:t>
            </a:r>
          </a:p>
          <a:p>
            <a:r>
              <a:rPr lang="hr-HR" dirty="0"/>
              <a:t>v</a:t>
            </a:r>
            <a:r>
              <a:rPr lang="hr-HR" dirty="0" smtClean="0"/>
              <a:t>ečernju </a:t>
            </a:r>
            <a:r>
              <a:rPr lang="hr-HR" dirty="0" smtClean="0"/>
              <a:t>bi zvijezdu zvali Hermes ,a jutarnju Apolon</a:t>
            </a:r>
          </a:p>
          <a:p>
            <a:r>
              <a:rPr lang="hr-HR" dirty="0" smtClean="0"/>
              <a:t>Merkur se inače vrlo teško može vidjeti zbog blizine Sunca, te se vidi samo neposredno pred zalazak ili izlazak Sunca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97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vidjeti Merkur</a:t>
            </a:r>
            <a:endParaRPr lang="hr-H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9007" y="2052638"/>
            <a:ext cx="4195762" cy="419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0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25362"/>
          </a:xfrm>
        </p:spPr>
        <p:txBody>
          <a:bodyPr/>
          <a:lstStyle/>
          <a:p>
            <a:r>
              <a:rPr lang="hr-HR" dirty="0" smtClean="0"/>
              <a:t>Opći podaci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439186"/>
            <a:ext cx="10058400" cy="4429908"/>
          </a:xfrm>
        </p:spPr>
        <p:txBody>
          <a:bodyPr>
            <a:normAutofit/>
          </a:bodyPr>
          <a:lstStyle/>
          <a:p>
            <a:r>
              <a:rPr lang="hr-HR" dirty="0"/>
              <a:t>k</a:t>
            </a:r>
            <a:r>
              <a:rPr lang="hr-HR" dirty="0" smtClean="0"/>
              <a:t>ruži </a:t>
            </a:r>
            <a:r>
              <a:rPr lang="hr-HR" dirty="0" smtClean="0"/>
              <a:t>oko Sunca – 88 dana – najbrži od svih </a:t>
            </a:r>
            <a:r>
              <a:rPr lang="hr-HR" dirty="0" smtClean="0"/>
              <a:t>planeta (47,9 km/s)</a:t>
            </a:r>
            <a:endParaRPr lang="hr-HR" dirty="0" smtClean="0"/>
          </a:p>
          <a:p>
            <a:r>
              <a:rPr lang="hr-HR" dirty="0"/>
              <a:t>u</a:t>
            </a:r>
            <a:r>
              <a:rPr lang="hr-HR" dirty="0" smtClean="0"/>
              <a:t>daljenost </a:t>
            </a:r>
            <a:r>
              <a:rPr lang="hr-HR" dirty="0" smtClean="0"/>
              <a:t>od Sunca – prosječna 57, 91 mil. km (varira, izdužena os)</a:t>
            </a:r>
          </a:p>
          <a:p>
            <a:r>
              <a:rPr lang="hr-HR" dirty="0"/>
              <a:t>p</a:t>
            </a:r>
            <a:r>
              <a:rPr lang="hr-HR" dirty="0" smtClean="0"/>
              <a:t>eriod </a:t>
            </a:r>
            <a:r>
              <a:rPr lang="hr-HR" dirty="0" smtClean="0"/>
              <a:t>rotacije – oko 58 zemaljskih dana</a:t>
            </a:r>
          </a:p>
          <a:p>
            <a:r>
              <a:rPr lang="hr-HR" dirty="0"/>
              <a:t>p</a:t>
            </a:r>
            <a:r>
              <a:rPr lang="hr-HR" dirty="0" smtClean="0"/>
              <a:t>rosječna </a:t>
            </a:r>
            <a:r>
              <a:rPr lang="hr-HR" dirty="0" smtClean="0"/>
              <a:t>temperatura po „danu” – oko 700 K (427 °C)</a:t>
            </a:r>
          </a:p>
          <a:p>
            <a:r>
              <a:rPr lang="hr-HR" dirty="0"/>
              <a:t>p</a:t>
            </a:r>
            <a:r>
              <a:rPr lang="hr-HR" dirty="0" smtClean="0"/>
              <a:t>rosječna </a:t>
            </a:r>
            <a:r>
              <a:rPr lang="hr-HR" dirty="0" smtClean="0"/>
              <a:t>temperatura po „noći” – oko 100 K ( -173 °C)</a:t>
            </a:r>
          </a:p>
          <a:p>
            <a:r>
              <a:rPr lang="hr-HR" dirty="0"/>
              <a:t>p</a:t>
            </a:r>
            <a:r>
              <a:rPr lang="hr-HR" dirty="0" smtClean="0"/>
              <a:t>romjer </a:t>
            </a:r>
            <a:r>
              <a:rPr lang="hr-HR" dirty="0" smtClean="0"/>
              <a:t>– 4 878 km</a:t>
            </a:r>
          </a:p>
          <a:p>
            <a:r>
              <a:rPr lang="hr-HR" dirty="0"/>
              <a:t>b</a:t>
            </a:r>
            <a:r>
              <a:rPr lang="hr-HR" dirty="0" smtClean="0"/>
              <a:t>roj </a:t>
            </a:r>
            <a:r>
              <a:rPr lang="hr-HR" dirty="0" smtClean="0"/>
              <a:t>satelita – 0</a:t>
            </a:r>
          </a:p>
          <a:p>
            <a:r>
              <a:rPr lang="hr-HR" dirty="0"/>
              <a:t>a</a:t>
            </a:r>
            <a:r>
              <a:rPr lang="hr-HR" dirty="0" smtClean="0"/>
              <a:t>tmosfera </a:t>
            </a:r>
            <a:r>
              <a:rPr lang="hr-HR" dirty="0" smtClean="0"/>
              <a:t>– rijetka (jača izloženost utjecajima Sunca)</a:t>
            </a:r>
          </a:p>
          <a:p>
            <a:r>
              <a:rPr lang="hr-HR" dirty="0"/>
              <a:t>n</a:t>
            </a:r>
            <a:r>
              <a:rPr lang="hr-HR" dirty="0" smtClean="0"/>
              <a:t>ajmanji </a:t>
            </a:r>
            <a:r>
              <a:rPr lang="hr-HR" dirty="0" smtClean="0"/>
              <a:t>planet Sunčevog sustava, malo veći od Mjeseca</a:t>
            </a:r>
          </a:p>
          <a:p>
            <a:r>
              <a:rPr lang="hr-HR" dirty="0" smtClean="0"/>
              <a:t>5,5 % mase Zemlje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031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Usporedba veličine Zemlje, Merkura i Mjeseca</a:t>
            </a:r>
            <a:endParaRPr lang="hr-HR" dirty="0"/>
          </a:p>
        </p:txBody>
      </p:sp>
      <p:pic>
        <p:nvPicPr>
          <p:cNvPr id="9218" name="Picture 2" descr="http://web.utah.edu/astro/astroinfo/mercury_&amp;_earth_compared_8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8099" y="2052638"/>
            <a:ext cx="6297578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822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Istraživanje Merkura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Letjelice Mariner 10 i Messenger – fotografirano oko 57% površine planeta</a:t>
            </a:r>
          </a:p>
          <a:p>
            <a:r>
              <a:rPr lang="hr-HR" dirty="0" smtClean="0"/>
              <a:t>Planet je pun kratera</a:t>
            </a:r>
          </a:p>
          <a:p>
            <a:r>
              <a:rPr lang="hr-HR" dirty="0" smtClean="0"/>
              <a:t>Atmosfera mu je vrlo rijetka</a:t>
            </a:r>
            <a:endParaRPr lang="hr-HR" dirty="0"/>
          </a:p>
        </p:txBody>
      </p:sp>
      <p:pic>
        <p:nvPicPr>
          <p:cNvPr id="4" name="Picture 3" descr="mercury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49" y="2447960"/>
            <a:ext cx="3040047" cy="401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ESSENGER craf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02" y="2666999"/>
            <a:ext cx="33416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Izgled Merkura dobiven sa letjelice Messenger</a:t>
            </a:r>
            <a:endParaRPr lang="hr-HR" dirty="0"/>
          </a:p>
        </p:txBody>
      </p:sp>
      <p:pic>
        <p:nvPicPr>
          <p:cNvPr id="10242" name="Picture 2" descr="PIA19420-Mercury-NorthHem-Topography-MLA-Messenger-201504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007" y="2052638"/>
            <a:ext cx="4195762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842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Merkurova atmosfera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r</a:t>
            </a:r>
            <a:r>
              <a:rPr lang="hr-HR" dirty="0" smtClean="0"/>
              <a:t>ijetka</a:t>
            </a:r>
            <a:r>
              <a:rPr lang="hr-HR" dirty="0" smtClean="0"/>
              <a:t>, sastoji se od vodika, </a:t>
            </a:r>
            <a:r>
              <a:rPr lang="hr-HR" dirty="0" smtClean="0"/>
              <a:t>helija, kisika, kalija, natrija...u tragovima</a:t>
            </a:r>
            <a:endParaRPr lang="hr-HR" dirty="0" smtClean="0"/>
          </a:p>
          <a:p>
            <a:r>
              <a:rPr lang="hr-HR" dirty="0"/>
              <a:t>p</a:t>
            </a:r>
            <a:r>
              <a:rPr lang="hr-HR" dirty="0" smtClean="0"/>
              <a:t>lanet </a:t>
            </a:r>
            <a:r>
              <a:rPr lang="hr-HR" dirty="0" smtClean="0"/>
              <a:t>je premalen da bi mogao zadržati </a:t>
            </a:r>
            <a:r>
              <a:rPr lang="hr-HR" dirty="0" smtClean="0"/>
              <a:t>gušću atmosferu</a:t>
            </a:r>
            <a:endParaRPr lang="hr-HR" dirty="0" smtClean="0"/>
          </a:p>
          <a:p>
            <a:r>
              <a:rPr lang="hr-HR" dirty="0"/>
              <a:t>p</a:t>
            </a:r>
            <a:r>
              <a:rPr lang="hr-HR" dirty="0" smtClean="0"/>
              <a:t>ovršina </a:t>
            </a:r>
            <a:r>
              <a:rPr lang="hr-HR" dirty="0" smtClean="0"/>
              <a:t>planeta se brzo zagrije po danu i brzo ohladi po noći (ekstremne razlike)</a:t>
            </a:r>
          </a:p>
          <a:p>
            <a:r>
              <a:rPr lang="hr-HR" dirty="0"/>
              <a:t>m</a:t>
            </a:r>
            <a:r>
              <a:rPr lang="hr-HR" dirty="0" smtClean="0"/>
              <a:t>eteori </a:t>
            </a:r>
            <a:r>
              <a:rPr lang="hr-HR" dirty="0" smtClean="0"/>
              <a:t>se u njoj ne raspadaju pa udaraju svom silinom u površinu – krateri</a:t>
            </a:r>
          </a:p>
          <a:p>
            <a:r>
              <a:rPr lang="hr-HR" dirty="0"/>
              <a:t>v</a:t>
            </a:r>
            <a:r>
              <a:rPr lang="hr-HR" dirty="0" smtClean="0"/>
              <a:t>oda </a:t>
            </a:r>
            <a:r>
              <a:rPr lang="hr-HR" dirty="0" smtClean="0"/>
              <a:t>(led) na Merkuru je moguća usprkos blizini Sunca - u kraterima koje Sunčeva svjetlost nikada ne obasjava</a:t>
            </a:r>
          </a:p>
          <a:p>
            <a:r>
              <a:rPr lang="hr-HR" dirty="0"/>
              <a:t>n</a:t>
            </a:r>
            <a:r>
              <a:rPr lang="hr-HR" dirty="0" smtClean="0"/>
              <a:t>ebo </a:t>
            </a:r>
            <a:r>
              <a:rPr lang="hr-HR" dirty="0" smtClean="0"/>
              <a:t>gledano sa Merkura bi nam bilo gotovo crno jer gotovo nema loma svjetlosti u atmosferi</a:t>
            </a:r>
          </a:p>
          <a:p>
            <a:r>
              <a:rPr lang="hr-HR" dirty="0" smtClean="0"/>
              <a:t>Š</a:t>
            </a:r>
            <a:r>
              <a:rPr lang="hr-HR" dirty="0" smtClean="0"/>
              <a:t>to </a:t>
            </a:r>
            <a:r>
              <a:rPr lang="hr-HR" dirty="0" smtClean="0"/>
              <a:t>bi vidjeli sa površine Merkura osim Sunca? Vjerojatno samo Zemlju i Veneru – Sunčeva svjetlost je toliko jaka da bi „zagušila” svjetlost drugih zvijezda. Samo Sunce bi nam izgledalo gotovo 2,5 puta veće nego kada ga se gleda sa Zemlje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527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132</TotalTime>
  <Words>744</Words>
  <Application>Microsoft Office PowerPoint</Application>
  <PresentationFormat>Widescreen</PresentationFormat>
  <Paragraphs>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</vt:lpstr>
      <vt:lpstr>Merkur</vt:lpstr>
      <vt:lpstr>Naziv</vt:lpstr>
      <vt:lpstr>Povijest</vt:lpstr>
      <vt:lpstr>Kako vidjeti Merkur</vt:lpstr>
      <vt:lpstr>Opći podaci</vt:lpstr>
      <vt:lpstr>Usporedba veličine Zemlje, Merkura i Mjeseca</vt:lpstr>
      <vt:lpstr>Istraživanje Merkura</vt:lpstr>
      <vt:lpstr>Izgled Merkura dobiven sa letjelice Messenger</vt:lpstr>
      <vt:lpstr>Merkurova atmosfera</vt:lpstr>
      <vt:lpstr>Zamišljeni pogled sa Merkura na letjelicu Mariner 10</vt:lpstr>
      <vt:lpstr>Površina Merkura</vt:lpstr>
      <vt:lpstr>Udarni krater Spider na Merkuru</vt:lpstr>
      <vt:lpstr>Caloris ravnica</vt:lpstr>
      <vt:lpstr>Caloris Ravnica iz letjelice Messenger</vt:lpstr>
      <vt:lpstr>Resasti rasjed</vt:lpstr>
      <vt:lpstr>Građa Merkura</vt:lpstr>
      <vt:lpstr>Merkurova čudna putanja oko Sunca</vt:lpstr>
      <vt:lpstr>Pojašnjenje putanje Merkura</vt:lpstr>
      <vt:lpstr>Magnetno polje Merkura (magnetosfera)</vt:lpstr>
      <vt:lpstr>Hvala na pažnji!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Merkur</dc:title>
  <dc:creator>MadTeacher</dc:creator>
  <cp:lastModifiedBy>MadTeacher</cp:lastModifiedBy>
  <cp:revision>50</cp:revision>
  <dcterms:created xsi:type="dcterms:W3CDTF">2015-12-02T11:56:13Z</dcterms:created>
  <dcterms:modified xsi:type="dcterms:W3CDTF">2015-12-03T08:32:37Z</dcterms:modified>
</cp:coreProperties>
</file>